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668" r:id="rId2"/>
    <p:sldId id="669" r:id="rId3"/>
    <p:sldId id="652" r:id="rId4"/>
    <p:sldId id="670" r:id="rId5"/>
    <p:sldId id="671" r:id="rId6"/>
    <p:sldId id="653" r:id="rId7"/>
    <p:sldId id="659" r:id="rId8"/>
    <p:sldId id="655" r:id="rId9"/>
    <p:sldId id="656" r:id="rId10"/>
    <p:sldId id="654" r:id="rId11"/>
    <p:sldId id="657" r:id="rId12"/>
    <p:sldId id="660" r:id="rId13"/>
    <p:sldId id="662" r:id="rId14"/>
    <p:sldId id="664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1pPr>
    <a:lvl2pPr marL="457011" algn="l" rtl="0" fontAlgn="base">
      <a:spcBef>
        <a:spcPct val="0"/>
      </a:spcBef>
      <a:spcAft>
        <a:spcPct val="0"/>
      </a:spcAft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2pPr>
    <a:lvl3pPr marL="914021" algn="l" rtl="0" fontAlgn="base">
      <a:spcBef>
        <a:spcPct val="0"/>
      </a:spcBef>
      <a:spcAft>
        <a:spcPct val="0"/>
      </a:spcAft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3pPr>
    <a:lvl4pPr marL="1371032" algn="l" rtl="0" fontAlgn="base">
      <a:spcBef>
        <a:spcPct val="0"/>
      </a:spcBef>
      <a:spcAft>
        <a:spcPct val="0"/>
      </a:spcAft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4pPr>
    <a:lvl5pPr marL="1828041" algn="l" rtl="0" fontAlgn="base">
      <a:spcBef>
        <a:spcPct val="0"/>
      </a:spcBef>
      <a:spcAft>
        <a:spcPct val="0"/>
      </a:spcAft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5pPr>
    <a:lvl6pPr marL="2285052" algn="l" defTabSz="914021" rtl="0" eaLnBrk="1" latinLnBrk="0" hangingPunct="1"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6pPr>
    <a:lvl7pPr marL="2742062" algn="l" defTabSz="914021" rtl="0" eaLnBrk="1" latinLnBrk="0" hangingPunct="1"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7pPr>
    <a:lvl8pPr marL="3199072" algn="l" defTabSz="914021" rtl="0" eaLnBrk="1" latinLnBrk="0" hangingPunct="1"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8pPr>
    <a:lvl9pPr marL="3656083" algn="l" defTabSz="914021" rtl="0" eaLnBrk="1" latinLnBrk="0" hangingPunct="1"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00"/>
    <a:srgbClr val="FF6600"/>
    <a:srgbClr val="FFCC00"/>
    <a:srgbClr val="00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79" autoAdjust="0"/>
    <p:restoredTop sz="94617" autoAdjust="0"/>
  </p:normalViewPr>
  <p:slideViewPr>
    <p:cSldViewPr>
      <p:cViewPr varScale="1">
        <p:scale>
          <a:sx n="101" d="100"/>
          <a:sy n="101" d="100"/>
        </p:scale>
        <p:origin x="-18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14"/>
            <a:ext cx="306055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5" tIns="46527" rIns="93055" bIns="46527" numCol="1" anchor="t" anchorCtr="0" compatLnSpc="1">
            <a:prstTxWarp prst="textNoShape">
              <a:avLst/>
            </a:prstTxWarp>
          </a:bodyPr>
          <a:lstStyle>
            <a:lvl1pPr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429" y="14"/>
            <a:ext cx="3063804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5" tIns="46527" rIns="93055" bIns="4652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8843963"/>
            <a:ext cx="3060559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5" tIns="46527" rIns="93055" bIns="46527" numCol="1" anchor="b" anchorCtr="0" compatLnSpc="1">
            <a:prstTxWarp prst="textNoShape">
              <a:avLst/>
            </a:prstTxWarp>
          </a:bodyPr>
          <a:lstStyle>
            <a:lvl1pPr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429" y="8843963"/>
            <a:ext cx="3063804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5" tIns="46527" rIns="93055" bIns="4652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B7932470-9711-460F-A8AE-F2AADC017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055" tIns="46527" rIns="93055" bIns="46527" numCol="1" anchor="t" anchorCtr="0" compatLnSpc="1">
            <a:prstTxWarp prst="textNoShape">
              <a:avLst/>
            </a:prstTxWarp>
          </a:bodyPr>
          <a:lstStyle>
            <a:lvl1pPr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055" tIns="46527" rIns="93055" bIns="4652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44" y="4419600"/>
            <a:ext cx="513771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055" tIns="46527" rIns="93055" bIns="46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9204"/>
            <a:ext cx="303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055" tIns="46527" rIns="93055" bIns="46527" numCol="1" anchor="b" anchorCtr="0" compatLnSpc="1">
            <a:prstTxWarp prst="textNoShape">
              <a:avLst/>
            </a:prstTxWarp>
          </a:bodyPr>
          <a:lstStyle>
            <a:lvl1pPr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9204"/>
            <a:ext cx="303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055" tIns="46527" rIns="93055" bIns="4652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08D5007E-E854-4DF3-9F05-802993DBE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93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01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02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03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04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505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4253-26A2-4221-9E4B-47692646505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5815-1420-49D2-A146-3E256D60AE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9FFD-7991-4485-906D-D9786CAFDC9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E624-1E5B-4477-BC59-0AA456E9F90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DC4-52B6-498E-B046-EDE572FC91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992A-48CD-4551-A01C-317A3B1DB4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60A6-93A6-486E-BCF3-E76E5803538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6C35-5AE4-40C4-AE62-1EF5BB2661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8919-E702-4023-8669-04A4A0D9249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A0A-10E3-4BC4-88F0-E6DB7EAE196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1ABD3F-B7B1-4B98-9007-E17BCD7808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22C0E5-4F96-418A-B3C7-04BA43045E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Y7XW-mewUm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3dwarehouse.sketchup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ar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ketchup.com/3Dfor/k12-education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ketchup.com/3Dfor/k12-education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reationengin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399" y="76200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How Teachers Might Feel at First… </a:t>
            </a:r>
            <a:endParaRPr lang="en-US" u="none" dirty="0">
              <a:solidFill>
                <a:srgbClr val="00206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68" y="1524000"/>
            <a:ext cx="68675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8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562225"/>
            <a:ext cx="899160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399" y="1447800"/>
            <a:ext cx="899159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--Click “Add to Cart”…follow email instructions to provide them proof you are an educator…and you just got a $590 program for free.  </a:t>
            </a:r>
          </a:p>
        </p:txBody>
      </p:sp>
    </p:spTree>
    <p:extLst>
      <p:ext uri="{BB962C8B-B14F-4D97-AF65-F5344CB8AC3E}">
        <p14:creationId xmlns:p14="http://schemas.microsoft.com/office/powerpoint/2010/main" val="11908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399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Onto the Add-On!</a:t>
            </a:r>
            <a:endParaRPr lang="en-US" u="none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1" y="1295400"/>
            <a:ext cx="89915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Augment is a program and an app that allows you to convert </a:t>
            </a:r>
            <a:r>
              <a:rPr lang="en-US" sz="2000" b="1" u="none" dirty="0" err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SketchUp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 models into 3D augmented reality!  And you can get started with the app TODAY!</a:t>
            </a:r>
            <a:endParaRPr lang="en-US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" y="2362200"/>
            <a:ext cx="90087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1" y="4148971"/>
            <a:ext cx="4648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Start by creating a login / password...</a:t>
            </a:r>
            <a:endParaRPr lang="en-US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05400" y="4152900"/>
            <a:ext cx="990600" cy="1326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5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75" y="838200"/>
            <a:ext cx="44291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5105400"/>
            <a:ext cx="3886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Click on HELP @ the top, then...</a:t>
            </a:r>
            <a:endParaRPr lang="en-US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50616" y="5325627"/>
            <a:ext cx="621759" cy="38937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399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T.B.A?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04912"/>
            <a:ext cx="57912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2286000"/>
            <a:ext cx="32004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Download the plugin... 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u="none" dirty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Instructions are provided by video or step-by-step!</a:t>
            </a:r>
            <a:endParaRPr lang="en-US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51841" y="3551794"/>
            <a:ext cx="600959" cy="31317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399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T.B.A?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8672"/>
            <a:ext cx="5562600" cy="312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52399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How to Make Your Own AR!</a:t>
            </a:r>
            <a:endParaRPr lang="en-US" u="none" dirty="0">
              <a:solidFill>
                <a:srgbClr val="00206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399" y="1447800"/>
            <a:ext cx="8991599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--Once you have </a:t>
            </a:r>
            <a:r>
              <a:rPr lang="en-US" sz="2000" b="1" u="none" dirty="0" err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SketchUp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 and Augment installed, open </a:t>
            </a:r>
            <a:r>
              <a:rPr lang="en-US" sz="2000" b="1" u="none" dirty="0" err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SketchUp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.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--You can open the 3D Warehouse in an internet browser as well.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  <a:hlinkClick r:id="rId3"/>
              </a:rPr>
              <a:t>http://3dwarehouse.sketchup.com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 </a:t>
            </a: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(or on your smart device)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u="none" dirty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--Enter a relevant search in the search bar.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3639159"/>
            <a:ext cx="2286000" cy="9328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" y="3200400"/>
            <a:ext cx="8991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--Download the 3D model…then open it with </a:t>
            </a:r>
            <a:r>
              <a:rPr lang="en-US" sz="2000" b="1" u="none" dirty="0" err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SketchUp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0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399" y="76200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Three Levels of Engagement</a:t>
            </a:r>
            <a:endParaRPr lang="en-US" u="none" dirty="0">
              <a:solidFill>
                <a:srgbClr val="00206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217"/>
            <a:ext cx="8839200" cy="499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 rot="259055">
            <a:off x="3418131" y="4823450"/>
            <a:ext cx="368164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u="none" dirty="0" smtClean="0">
                <a:solidFill>
                  <a:schemeClr val="accent1">
                    <a:lumMod val="75000"/>
                  </a:schemeClr>
                </a:solidFill>
              </a:rPr>
              <a:t>Novelty / Fun</a:t>
            </a:r>
            <a:endParaRPr lang="en-US" sz="4000" u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52678">
            <a:off x="3751929" y="3719805"/>
            <a:ext cx="4376029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u="none" dirty="0" smtClean="0">
                <a:solidFill>
                  <a:schemeClr val="accent1">
                    <a:lumMod val="75000"/>
                  </a:schemeClr>
                </a:solidFill>
              </a:rPr>
              <a:t>Part of Lesson Plan</a:t>
            </a:r>
            <a:endParaRPr lang="en-US" sz="4000" u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94687">
            <a:off x="4410119" y="2738005"/>
            <a:ext cx="4283249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u="none" dirty="0" smtClean="0">
                <a:solidFill>
                  <a:schemeClr val="accent1">
                    <a:lumMod val="75000"/>
                  </a:schemeClr>
                </a:solidFill>
              </a:rPr>
              <a:t>Student-Created</a:t>
            </a:r>
            <a:endParaRPr lang="en-US" sz="4000" u="non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8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399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Getting Our Feet Wet…</a:t>
            </a:r>
            <a:endParaRPr lang="en-US" u="none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" y="1066800"/>
            <a:ext cx="9001125" cy="57912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19399" y="914400"/>
            <a:ext cx="61729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1.) Go to 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  <a:hlinkClick r:id="rId3"/>
              </a:rPr>
              <a:t>www.learnar.com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 on a PC / Mac w/webcam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2.) Print marker(s)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3.) Hold them up and experience the AR   </a:t>
            </a:r>
            <a:endParaRPr lang="en-US" b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56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399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A Little Deeper…</a:t>
            </a:r>
            <a:endParaRPr lang="en-US" u="none" dirty="0">
              <a:solidFill>
                <a:srgbClr val="00206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1" y="1371600"/>
            <a:ext cx="8991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--Please lay your coloring sheet on a flat surface in front of you.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40665"/>
            <a:ext cx="2514600" cy="75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399" y="2064345"/>
            <a:ext cx="8991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--Open the </a:t>
            </a:r>
            <a:r>
              <a:rPr lang="en-US" sz="2000" b="1" u="none" dirty="0" err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ColAR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 app.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81201" y="3272589"/>
            <a:ext cx="71627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--Click the “Play” button.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19400"/>
            <a:ext cx="1625874" cy="28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1143000" y="3580366"/>
            <a:ext cx="1066800" cy="17536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229099" y="3841630"/>
            <a:ext cx="49435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--Ensure the entire picture is in the camera’s view (it will be blue if you have it correctly).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5200" y="4264200"/>
            <a:ext cx="228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399" y="6172200"/>
            <a:ext cx="71627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--You may wish to swap with a neighbor!</a:t>
            </a:r>
          </a:p>
        </p:txBody>
      </p:sp>
    </p:spTree>
    <p:extLst>
      <p:ext uri="{BB962C8B-B14F-4D97-AF65-F5344CB8AC3E}">
        <p14:creationId xmlns:p14="http://schemas.microsoft.com/office/powerpoint/2010/main" val="15087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399" y="762000"/>
            <a:ext cx="8839953" cy="685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How Students Are Probably Feeling Now… </a:t>
            </a:r>
            <a:endParaRPr lang="en-US" u="none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73380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67653"/>
            <a:ext cx="45624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399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Customized AR with Trimble </a:t>
            </a:r>
            <a:r>
              <a:rPr lang="en-US" u="none" dirty="0" err="1" smtClean="0">
                <a:solidFill>
                  <a:srgbClr val="002060"/>
                </a:solidFill>
              </a:rPr>
              <a:t>SketchUp</a:t>
            </a:r>
            <a:r>
              <a:rPr lang="en-US" u="none" dirty="0" smtClean="0">
                <a:solidFill>
                  <a:srgbClr val="002060"/>
                </a:solidFill>
              </a:rPr>
              <a:t>…</a:t>
            </a:r>
            <a:endParaRPr lang="en-US" u="none" dirty="0">
              <a:solidFill>
                <a:srgbClr val="002060"/>
              </a:solidFill>
            </a:endParaRPr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9" y="1143000"/>
            <a:ext cx="8709191" cy="381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475" y="5105400"/>
            <a:ext cx="8991599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Summary: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--Program (Windows or Mac)… allows you to create 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/</a:t>
            </a: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 manipulate 3D models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--Millions of FREE 3D models available for download in the 3D Warehouse!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--Formerly owned by Google (still closely supported by them!)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--With an additional (also free) add-on… can turn any model into AR!</a:t>
            </a:r>
            <a:endParaRPr lang="en-US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08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399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Relevance?  Absolutely!</a:t>
            </a:r>
            <a:endParaRPr lang="en-US" u="none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474" y="1143000"/>
            <a:ext cx="8991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“Hundreds 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of thousands of professionals in (take a deep breath) </a:t>
            </a:r>
            <a:endParaRPr lang="en-US" sz="2000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66835"/>
            <a:ext cx="3734552" cy="298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1" y="1752600"/>
            <a:ext cx="899159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--architecture,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--construction,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--engineering,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--commercial interiors,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--light 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construction, </a:t>
            </a:r>
            <a:endParaRPr lang="en-US" sz="2000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--landscape 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architecture, </a:t>
            </a:r>
            <a:endParaRPr lang="en-US" sz="2000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--kitchen 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&amp; bath design, </a:t>
            </a:r>
            <a:endParaRPr lang="en-US" sz="2000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--urban 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planning, </a:t>
            </a:r>
            <a:endParaRPr lang="en-US" sz="2000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--game 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design, </a:t>
            </a:r>
            <a:endParaRPr lang="en-US" sz="2000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--film 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&amp; stage, </a:t>
            </a:r>
            <a:endParaRPr lang="en-US" sz="2000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--woodworking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, </a:t>
            </a:r>
            <a:endParaRPr lang="en-US" sz="2000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and 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plenty of other fields use </a:t>
            </a:r>
            <a:r>
              <a:rPr lang="en-US" sz="2000" b="1" i="1" u="none" dirty="0" err="1">
                <a:solidFill>
                  <a:schemeClr val="tx1"/>
                </a:solidFill>
                <a:latin typeface="+mn-lt"/>
                <a:sym typeface="Wingdings" pitchFamily="2" charset="2"/>
              </a:rPr>
              <a:t>SketchUp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 Pro all the time, every day</a:t>
            </a: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.”</a:t>
            </a:r>
            <a:endParaRPr lang="en-US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42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399" y="1447800"/>
            <a:ext cx="899159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1.) Peruse the requirements on:                               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  <a:hlinkClick r:id="rId2"/>
              </a:rPr>
              <a:t>http</a:t>
            </a:r>
            <a:r>
              <a:rPr lang="en-US" sz="2000" b="1" u="none" dirty="0">
                <a:solidFill>
                  <a:schemeClr val="tx1"/>
                </a:solidFill>
                <a:latin typeface="+mn-lt"/>
                <a:sym typeface="Wingdings" pitchFamily="2" charset="2"/>
                <a:hlinkClick r:id="rId2"/>
              </a:rPr>
              <a:t>://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  <a:hlinkClick r:id="rId2"/>
              </a:rPr>
              <a:t>www.sketchup.com/3Dfor/k12-education</a:t>
            </a:r>
            <a:endParaRPr lang="en-US" sz="2000" b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" y="2590800"/>
            <a:ext cx="90582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752600" y="2438400"/>
            <a:ext cx="9144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" y="2206823"/>
            <a:ext cx="8991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2.) Click on…</a:t>
            </a:r>
            <a:endParaRPr lang="en-US" b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399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T.B.A?</a:t>
            </a:r>
            <a:endParaRPr lang="en-US" u="none" dirty="0">
              <a:solidFill>
                <a:srgbClr val="00206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1" y="990600"/>
            <a:ext cx="8991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When you are at a PC / Mac and would like to install </a:t>
            </a:r>
            <a:r>
              <a:rPr lang="en-US" sz="2000" b="1" u="none" dirty="0" err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SketchUp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289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1" y="990600"/>
            <a:ext cx="8991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--Go to Creation Engine’s website (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  <a:hlinkClick r:id="rId2"/>
              </a:rPr>
              <a:t>www.creationengine.com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)</a:t>
            </a:r>
            <a:endParaRPr lang="en-US" b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" y="1345185"/>
            <a:ext cx="7735811" cy="42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5791200"/>
            <a:ext cx="1905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--Click on…</a:t>
            </a:r>
            <a:endParaRPr lang="en-US" b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4124325"/>
            <a:ext cx="69818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600200" y="5945088"/>
            <a:ext cx="5181600" cy="4557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34400" y="5562600"/>
            <a:ext cx="3048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398601" y="5008602"/>
            <a:ext cx="21199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tabLst>
                <a:tab pos="3376799" algn="l"/>
                <a:tab pos="6690126" algn="l"/>
              </a:tabLst>
            </a:pPr>
            <a:r>
              <a:rPr lang="en-US" sz="3600" u="none" dirty="0" smtClean="0">
                <a:cs typeface="Times New Roman" pitchFamily="18" charset="0"/>
              </a:rPr>
              <a:t>!</a:t>
            </a:r>
            <a:endParaRPr lang="en-US" sz="3600" b="1" u="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237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105962</TotalTime>
  <Words>466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Andy</cp:lastModifiedBy>
  <cp:revision>881</cp:revision>
  <cp:lastPrinted>2014-05-02T18:37:41Z</cp:lastPrinted>
  <dcterms:modified xsi:type="dcterms:W3CDTF">2014-08-19T15:56:20Z</dcterms:modified>
</cp:coreProperties>
</file>