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661" r:id="rId2"/>
    <p:sldId id="646" r:id="rId3"/>
    <p:sldId id="648" r:id="rId4"/>
    <p:sldId id="650" r:id="rId5"/>
    <p:sldId id="667" r:id="rId6"/>
    <p:sldId id="645" r:id="rId7"/>
    <p:sldId id="647" r:id="rId8"/>
    <p:sldId id="644" r:id="rId9"/>
    <p:sldId id="684" r:id="rId10"/>
    <p:sldId id="689" r:id="rId11"/>
    <p:sldId id="688" r:id="rId12"/>
    <p:sldId id="687" r:id="rId13"/>
    <p:sldId id="686" r:id="rId14"/>
    <p:sldId id="64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1pPr>
    <a:lvl2pPr marL="45701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2pPr>
    <a:lvl3pPr marL="91402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3pPr>
    <a:lvl4pPr marL="1371032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4pPr>
    <a:lvl5pPr marL="1828041" algn="l" rtl="0" fontAlgn="base">
      <a:spcBef>
        <a:spcPct val="0"/>
      </a:spcBef>
      <a:spcAft>
        <a:spcPct val="0"/>
      </a:spcAft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5pPr>
    <a:lvl6pPr marL="228505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6pPr>
    <a:lvl7pPr marL="274206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7pPr>
    <a:lvl8pPr marL="3199072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8pPr>
    <a:lvl9pPr marL="3656083" algn="l" defTabSz="914021" rtl="0" eaLnBrk="1" latinLnBrk="0" hangingPunct="1">
      <a:defRPr u="sng" kern="1200">
        <a:solidFill>
          <a:srgbClr val="FF0000"/>
        </a:solidFill>
        <a:latin typeface="Cooper Blac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FF6600"/>
    <a:srgbClr val="FFCC00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4"/>
            <a:ext cx="306055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t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429" y="14"/>
            <a:ext cx="306380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843963"/>
            <a:ext cx="306055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b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429" y="8843963"/>
            <a:ext cx="306380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55" tIns="46527" rIns="93055" bIns="4652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7932470-9711-460F-A8AE-F2AADC017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4" y="4419600"/>
            <a:ext cx="513771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9204"/>
            <a:ext cx="303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b" anchorCtr="0" compatLnSpc="1">
            <a:prstTxWarp prst="textNoShape">
              <a:avLst/>
            </a:prstTxWarp>
          </a:bodyPr>
          <a:lstStyle>
            <a:lvl1pPr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9204"/>
            <a:ext cx="303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055" tIns="46527" rIns="93055" bIns="4652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08D5007E-E854-4DF3-9F05-802993DBE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3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01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02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03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0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E9BC5-BAE8-4551-95A5-BE9972445191}" type="slidenum">
              <a:rPr lang="en-US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9988" y="685800"/>
            <a:ext cx="467360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8767"/>
            <a:ext cx="5140960" cy="419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82" tIns="46140" rIns="92282" bIns="461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E9BC5-BAE8-4551-95A5-BE9972445191}" type="slidenum">
              <a:rPr lang="en-US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9988" y="685800"/>
            <a:ext cx="467360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8767"/>
            <a:ext cx="5140960" cy="419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82" tIns="46140" rIns="92282" bIns="4614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4253-26A2-4221-9E4B-4769264650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5815-1420-49D2-A146-3E256D60AE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9FFD-7991-4485-906D-D9786CAFDC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E624-1E5B-4477-BC59-0AA456E9F90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DC4-52B6-498E-B046-EDE572FC91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992A-48CD-4551-A01C-317A3B1DB4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60A6-93A6-486E-BCF3-E76E580353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6C35-5AE4-40C4-AE62-1EF5BB2661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919-E702-4023-8669-04A4A0D924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A0A-10E3-4BC4-88F0-E6DB7EAE196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1ABD3F-B7B1-4B98-9007-E17BCD7808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22C0E5-4F96-418A-B3C7-04BA43045E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8" y="838200"/>
            <a:ext cx="8839953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u="none" dirty="0" smtClean="0">
                <a:solidFill>
                  <a:srgbClr val="002060"/>
                </a:solidFill>
              </a:rPr>
              <a:t>As we wait for the presentation to begin,</a:t>
            </a:r>
          </a:p>
          <a:p>
            <a:pPr fontAlgn="auto">
              <a:spcAft>
                <a:spcPts val="0"/>
              </a:spcAft>
            </a:pPr>
            <a:r>
              <a:rPr lang="en-US" sz="3200" u="none" dirty="0" smtClean="0">
                <a:solidFill>
                  <a:srgbClr val="002060"/>
                </a:solidFill>
              </a:rPr>
              <a:t>You may wish to get a head start by… </a:t>
            </a:r>
            <a:endParaRPr lang="en-US" sz="3200" u="none" dirty="0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1" y="2438400"/>
            <a:ext cx="8991599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--taking a coloring sheet (your choice) and some colored pencils (please share if we run out).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--Downloading the following apps from your respective “store” to your phone/tablet/</a:t>
            </a:r>
            <a:r>
              <a:rPr lang="en-US" sz="2000" b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phablet</a:t>
            </a:r>
            <a:endParaRPr lang="en-US" sz="2000" b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--Augment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</a:t>
            </a:r>
            <a:r>
              <a:rPr lang="en-US" sz="2000" b="1" i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ColAR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i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</a:t>
            </a:r>
            <a:r>
              <a:rPr lang="en-US" sz="2000" b="1" i="1" u="none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Aurasma</a:t>
            </a:r>
            <a:endParaRPr lang="en-US" sz="2000" b="1" i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51081"/>
            <a:ext cx="3676650" cy="6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08676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61" y="4953000"/>
            <a:ext cx="2514600" cy="7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67400"/>
            <a:ext cx="1022371" cy="9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Entrepreneur!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9180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373188" algn="l"/>
              </a:tabLst>
            </a:pPr>
            <a:endParaRPr lang="en-US" sz="3600" b="1" i="1" u="none" dirty="0" smtClean="0">
              <a:solidFill>
                <a:srgbClr val="CA6800"/>
              </a:solidFill>
              <a:latin typeface="Times New Roman" pitchFamily="18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0" cy="34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Engineer!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373188" algn="l"/>
              </a:tabLst>
            </a:pPr>
            <a:endParaRPr lang="en-US" sz="3600" b="1" i="1" u="none" dirty="0" smtClean="0">
              <a:solidFill>
                <a:srgbClr val="CA6800"/>
              </a:solidFill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16245"/>
          <a:stretch>
            <a:fillRect/>
          </a:stretch>
        </p:blipFill>
        <p:spPr bwMode="auto">
          <a:xfrm>
            <a:off x="5410200" y="1066800"/>
            <a:ext cx="3276600" cy="24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D:\Backup (Andy's HTC Hero)\HTC HERO ANDY (7-27-10)\DCIM\100MEDIA\IMAG0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672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657600" y="3809999"/>
            <a:ext cx="4419600" cy="3001431"/>
            <a:chOff x="2304" y="1968"/>
            <a:chExt cx="3456" cy="235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967"/>
              <a:ext cx="1860" cy="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968"/>
              <a:ext cx="1920" cy="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9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Advocate!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373188" algn="l"/>
              </a:tabLst>
            </a:pPr>
            <a:endParaRPr lang="en-US" sz="3600" b="1" i="1" u="none" dirty="0" smtClean="0">
              <a:solidFill>
                <a:srgbClr val="CA6800"/>
              </a:solidFill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" y="2514600"/>
            <a:ext cx="3813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6" y="13716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Technology Repairman!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373188" algn="l"/>
              </a:tabLst>
            </a:pPr>
            <a:endParaRPr lang="en-US" sz="3600" b="1" i="1" u="none" dirty="0" smtClean="0">
              <a:solidFill>
                <a:srgbClr val="CA6800"/>
              </a:solidFill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343400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359075"/>
              </p:ext>
            </p:extLst>
          </p:nvPr>
        </p:nvGraphicFramePr>
        <p:xfrm>
          <a:off x="0" y="3203575"/>
          <a:ext cx="472440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5" imgW="3828571" imgH="2962689" progId="Paint.Picture">
                  <p:embed/>
                </p:oleObj>
              </mc:Choice>
              <mc:Fallback>
                <p:oleObj name="Bitmap Image" r:id="rId5" imgW="3828571" imgH="2962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3575"/>
                        <a:ext cx="4724400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7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44" y="1676400"/>
            <a:ext cx="42481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7"/>
          <a:stretch/>
        </p:blipFill>
        <p:spPr bwMode="auto">
          <a:xfrm>
            <a:off x="0" y="2209800"/>
            <a:ext cx="5029200" cy="256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3153" y="949404"/>
            <a:ext cx="8839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1663700" algn="l"/>
              </a:tabLst>
            </a:pP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--Technology will not miraculously save a badly planned lesson…</a:t>
            </a:r>
          </a:p>
          <a:p>
            <a:pPr>
              <a:tabLst>
                <a:tab pos="1663700" algn="l"/>
              </a:tabLst>
            </a:pP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>
              <a:tabLst>
                <a:tab pos="1663700" algn="l"/>
              </a:tabLst>
            </a:pP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--Lessons must continue to be based on sound educational theory and proven interactive pedagogy…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Always Have a “Plan B” (and “C”…and…)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2060"/>
                </a:solidFill>
              </a:rPr>
              <a:t>Using Augmented Reality To </a:t>
            </a:r>
            <a:r>
              <a:rPr lang="en-US" i="1" cap="none" dirty="0" smtClean="0">
                <a:solidFill>
                  <a:srgbClr val="002060"/>
                </a:solidFill>
              </a:rPr>
              <a:t>Skyrocket</a:t>
            </a:r>
            <a:r>
              <a:rPr lang="en-US" cap="none" dirty="0" smtClean="0">
                <a:solidFill>
                  <a:srgbClr val="002060"/>
                </a:solidFill>
              </a:rPr>
              <a:t> Student Engagement!</a:t>
            </a:r>
            <a:endParaRPr lang="en-US" cap="none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590800"/>
            <a:ext cx="60960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Presenter: Andrew Haak</a:t>
            </a:r>
          </a:p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Classroom Teacher / Tech Integration</a:t>
            </a:r>
          </a:p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Holton Middle School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6" y="2209800"/>
            <a:ext cx="1808663" cy="2895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137" y="5105400"/>
            <a:ext cx="9145137" cy="1905000"/>
            <a:chOff x="0" y="533400"/>
            <a:chExt cx="9145137" cy="1905000"/>
          </a:xfrm>
        </p:grpSpPr>
        <p:sp>
          <p:nvSpPr>
            <p:cNvPr id="7" name="Snip and Round Single Corner Rectangle 6"/>
            <p:cNvSpPr/>
            <p:nvPr/>
          </p:nvSpPr>
          <p:spPr bwMode="auto">
            <a:xfrm>
              <a:off x="0" y="533400"/>
              <a:ext cx="9144000" cy="1905000"/>
            </a:xfrm>
            <a:prstGeom prst="snip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26000">
                  <a:srgbClr val="C4D6EB">
                    <a:alpha val="0"/>
                  </a:srgbClr>
                </a:gs>
                <a:gs pos="100000">
                  <a:srgbClr val="E6E2F4">
                    <a:alpha val="60000"/>
                  </a:srgbClr>
                </a:gs>
                <a:gs pos="100000">
                  <a:srgbClr val="FFEBFA">
                    <a:alpha val="49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</a:tabLst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oper Black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8931" y="685800"/>
              <a:ext cx="8806206" cy="1046440"/>
              <a:chOff x="338931" y="2872770"/>
              <a:chExt cx="8806206" cy="10464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601337" y="2872770"/>
                <a:ext cx="7543800" cy="1046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tabLst>
                    <a:tab pos="1600200" algn="l"/>
                    <a:tab pos="8915400" algn="r"/>
                  </a:tabLst>
                </a:pPr>
                <a:r>
                  <a:rPr lang="en-US" sz="1700" u="none" dirty="0" smtClean="0">
                    <a:solidFill>
                      <a:srgbClr val="000099"/>
                    </a:solidFill>
                    <a:latin typeface="Britannic Bold" pitchFamily="34" charset="0"/>
                    <a:cs typeface="Times New Roman" pitchFamily="18" charset="0"/>
                  </a:rPr>
                  <a:t>Learning Target(s):</a:t>
                </a:r>
                <a:br>
                  <a:rPr lang="en-US" sz="1700" u="none" dirty="0" smtClean="0">
                    <a:solidFill>
                      <a:srgbClr val="000099"/>
                    </a:solidFill>
                    <a:latin typeface="Britannic Bold" pitchFamily="34" charset="0"/>
                    <a:cs typeface="Times New Roman" pitchFamily="18" charset="0"/>
                  </a:rPr>
                </a:br>
                <a:r>
                  <a:rPr lang="en-US" sz="1700" i="1" u="none" dirty="0" smtClean="0">
                    <a:solidFill>
                      <a:srgbClr val="000099"/>
                    </a:solidFill>
                    <a:latin typeface="Britannic Bold" pitchFamily="34" charset="0"/>
                    <a:cs typeface="Times New Roman" pitchFamily="18" charset="0"/>
                  </a:rPr>
                  <a:t>To define augmented reality</a:t>
                </a:r>
                <a:r>
                  <a:rPr lang="en-US" sz="1700" i="1" u="none" dirty="0" smtClean="0">
                    <a:solidFill>
                      <a:srgbClr val="000099"/>
                    </a:solidFill>
                    <a:latin typeface="Britannic Bold" pitchFamily="34" charset="0"/>
                  </a:rPr>
                  <a:t>!</a:t>
                </a:r>
              </a:p>
              <a:p>
                <a:pPr>
                  <a:tabLst>
                    <a:tab pos="1600200" algn="l"/>
                    <a:tab pos="8915400" algn="r"/>
                  </a:tabLst>
                </a:pPr>
                <a:r>
                  <a:rPr lang="en-US" sz="1700" i="1" u="none" dirty="0" smtClean="0">
                    <a:solidFill>
                      <a:srgbClr val="000099"/>
                    </a:solidFill>
                    <a:latin typeface="Britannic Bold" pitchFamily="34" charset="0"/>
                  </a:rPr>
                  <a:t>To </a:t>
                </a:r>
                <a:r>
                  <a:rPr lang="en-US" sz="1700" i="1" u="none" dirty="0">
                    <a:solidFill>
                      <a:srgbClr val="000099"/>
                    </a:solidFill>
                    <a:latin typeface="Britannic Bold" pitchFamily="34" charset="0"/>
                  </a:rPr>
                  <a:t>analyze how these technologies can be used to effectively engage the </a:t>
                </a:r>
                <a:endParaRPr lang="en-US" sz="1700" i="1" u="none" dirty="0" smtClean="0">
                  <a:solidFill>
                    <a:srgbClr val="000099"/>
                  </a:solidFill>
                  <a:latin typeface="Britannic Bold" pitchFamily="34" charset="0"/>
                </a:endParaRPr>
              </a:p>
              <a:p>
                <a:pPr>
                  <a:tabLst>
                    <a:tab pos="1600200" algn="l"/>
                    <a:tab pos="8915400" algn="r"/>
                  </a:tabLst>
                </a:pPr>
                <a:r>
                  <a:rPr lang="en-US" sz="1700" i="1" u="none" dirty="0">
                    <a:solidFill>
                      <a:srgbClr val="000099"/>
                    </a:solidFill>
                    <a:latin typeface="Britannic Bold" pitchFamily="34" charset="0"/>
                  </a:rPr>
                  <a:t> </a:t>
                </a:r>
                <a:r>
                  <a:rPr lang="en-US" sz="1700" i="1" u="none" dirty="0" smtClean="0">
                    <a:solidFill>
                      <a:srgbClr val="000099"/>
                    </a:solidFill>
                    <a:latin typeface="Britannic Bold" pitchFamily="34" charset="0"/>
                  </a:rPr>
                  <a:t>    “</a:t>
                </a:r>
                <a:r>
                  <a:rPr lang="en-US" sz="1700" i="1" u="none" dirty="0">
                    <a:solidFill>
                      <a:srgbClr val="000099"/>
                    </a:solidFill>
                    <a:latin typeface="Britannic Bold" pitchFamily="34" charset="0"/>
                  </a:rPr>
                  <a:t>digital natives” in our classrooms</a:t>
                </a:r>
                <a:r>
                  <a:rPr lang="en-US" sz="1700" i="1" u="none" dirty="0" smtClean="0">
                    <a:solidFill>
                      <a:srgbClr val="000099"/>
                    </a:solidFill>
                    <a:latin typeface="Britannic Bold" pitchFamily="34" charset="0"/>
                  </a:rPr>
                  <a:t>!</a:t>
                </a:r>
                <a:endParaRPr lang="en-US" sz="1700" i="1" u="none" dirty="0">
                  <a:solidFill>
                    <a:srgbClr val="000099"/>
                  </a:solidFill>
                  <a:latin typeface="Britannic Bold" pitchFamily="34" charset="0"/>
                </a:endParaRPr>
              </a:p>
            </p:txBody>
          </p:sp>
          <p:grpSp>
            <p:nvGrpSpPr>
              <p:cNvPr id="13" name="Group 2"/>
              <p:cNvGrpSpPr>
                <a:grpSpLocks/>
              </p:cNvGrpSpPr>
              <p:nvPr/>
            </p:nvGrpSpPr>
            <p:grpSpPr bwMode="auto">
              <a:xfrm>
                <a:off x="338931" y="2891304"/>
                <a:ext cx="855662" cy="760412"/>
                <a:chOff x="106764564" y="105594328"/>
                <a:chExt cx="855847" cy="759745"/>
              </a:xfrm>
            </p:grpSpPr>
            <p:pic>
              <p:nvPicPr>
                <p:cNvPr id="14" name="Picture 3" descr="down-arrow-ic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889" b="91556" l="10847" r="8644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13" t="10536" r="16858" b="10536"/>
                <a:stretch>
                  <a:fillRect/>
                </a:stretch>
              </p:blipFill>
              <p:spPr bwMode="auto">
                <a:xfrm>
                  <a:off x="106764564" y="105616368"/>
                  <a:ext cx="855847" cy="7377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07061140" y="105594328"/>
                  <a:ext cx="304800" cy="315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000" u="none" dirty="0" smtClean="0">
                      <a:solidFill>
                        <a:srgbClr val="808080"/>
                      </a:solidFill>
                      <a:latin typeface="Impact" pitchFamily="34" charset="0"/>
                      <a:cs typeface="Arial" pitchFamily="34" charset="0"/>
                    </a:rPr>
                    <a:t>P2</a:t>
                  </a:r>
                  <a:endParaRPr lang="en-US" u="none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8100" y="1693346"/>
              <a:ext cx="8954637" cy="592137"/>
              <a:chOff x="152400" y="5046663"/>
              <a:chExt cx="8954637" cy="592137"/>
            </a:xfrm>
          </p:grpSpPr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563237" y="5225307"/>
                <a:ext cx="7543800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tabLst>
                    <a:tab pos="1885950" algn="l"/>
                    <a:tab pos="8915400" algn="r"/>
                  </a:tabLst>
                </a:pPr>
                <a:r>
                  <a:rPr lang="en-US" sz="1700" i="1" u="none" dirty="0" smtClean="0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I </a:t>
                </a:r>
                <a:r>
                  <a:rPr lang="en-US" sz="1700" i="1" u="none" dirty="0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can </a:t>
                </a:r>
                <a:r>
                  <a:rPr lang="en-US" sz="1700" i="1" u="none" dirty="0" smtClean="0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use </a:t>
                </a:r>
                <a:r>
                  <a:rPr lang="en-US" sz="1700" i="1" u="none" dirty="0" err="1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Sketchup</a:t>
                </a:r>
                <a:r>
                  <a:rPr lang="en-US" sz="1700" i="1" u="none" dirty="0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 Pro &amp; other apps to create augmented reality</a:t>
                </a:r>
                <a:r>
                  <a:rPr lang="en-US" sz="1700" i="1" u="none" dirty="0" smtClean="0">
                    <a:solidFill>
                      <a:srgbClr val="006600"/>
                    </a:solidFill>
                    <a:latin typeface="Britannic Bold" pitchFamily="34" charset="0"/>
                    <a:cs typeface="Times New Roman" pitchFamily="18" charset="0"/>
                  </a:rPr>
                  <a:t>!</a:t>
                </a:r>
                <a:endParaRPr lang="en-US" sz="1700" i="1" u="none" dirty="0">
                  <a:solidFill>
                    <a:srgbClr val="006600"/>
                  </a:solidFill>
                  <a:latin typeface="Britannic Bold" pitchFamily="34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7" descr="Success-Criteria-1u7k8x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5046663"/>
                <a:ext cx="1185862" cy="59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25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4185" y="1155609"/>
            <a:ext cx="8839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Personal Bio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--My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wife Jennifer is a social worker with Muskegon County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CMH</a:t>
            </a: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185" y="609600"/>
            <a:ext cx="8839953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A Little About Me… </a:t>
            </a:r>
            <a:endParaRPr lang="en-US" u="none" dirty="0">
              <a:solidFill>
                <a:srgbClr val="00206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433">
            <a:off x="122516" y="2357292"/>
            <a:ext cx="2272055" cy="29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856601"/>
            <a:ext cx="88399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--I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have 3 children, Abby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(8),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Gavin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(7),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and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Joshua (4)</a:t>
            </a: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0369"/>
            <a:ext cx="2179772" cy="25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519725" cy="472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633">
            <a:off x="6371930" y="3859702"/>
            <a:ext cx="2656989" cy="290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0638" y="-76200"/>
            <a:ext cx="798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none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In my spare time, I am a complete and utter computer geek.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0" y="609600"/>
            <a:ext cx="9144000" cy="6477000"/>
            <a:chOff x="0" y="384"/>
            <a:chExt cx="5760" cy="4080"/>
          </a:xfrm>
        </p:grpSpPr>
        <p:pic>
          <p:nvPicPr>
            <p:cNvPr id="7177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32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384"/>
              <a:ext cx="1805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4"/>
              <a:ext cx="3840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0" name="Picture 3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BF6"/>
                </a:clrFrom>
                <a:clrTo>
                  <a:srgbClr val="FE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88"/>
              <a:ext cx="2064" cy="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609600"/>
            <a:ext cx="2667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1432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57400"/>
            <a:ext cx="4191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3657600"/>
            <a:ext cx="5073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81" y="3124200"/>
            <a:ext cx="5543550" cy="3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4185" y="1481078"/>
            <a:ext cx="88399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Professional </a:t>
            </a:r>
            <a:r>
              <a:rPr lang="en-US" sz="24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Bio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--Academic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Computing Dept. (1996 – 2001)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--North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Muskegon High School (2001-2)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--Steele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Middle School (2002-3)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--Holton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High School (2003-present)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--14th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year as a classroom teacher!</a:t>
            </a: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--Recently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honored with a Muskegon Chronicle article about my efforts to create my version of a 21st Century Classroom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!  (for less than $500!)</a:t>
            </a: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185" y="609600"/>
            <a:ext cx="8839953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 smtClean="0">
                <a:solidFill>
                  <a:srgbClr val="002060"/>
                </a:solidFill>
              </a:rPr>
              <a:t>A Little About Me… </a:t>
            </a:r>
            <a:endParaRPr lang="en-US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RUUEhISFRUUFBYXFxgUGBgWFBgXFxcXFRUYFx0YHiceGRwjGhgXHzAgIycpLC4sFx4xNTArNSYtLikBCQoKDgwOGg8PGi0lHyQpLSwqLzUqNSkpNSosKSwsKSksLCwpLCwsKSksKSwsLCwqLCopLCksLCwqLCksLCwpKf/AABEIAMABBgMBIgACEQEDEQH/xAAcAAABBQEBAQAAAAAAAAAAAAAAAgMEBQYBBwj/xABJEAACAQIEAgYHBQUGBQIHAAABAhEAAwQSITETQQUGIlFh0RQyUlNxkZIHQoGisSMzgqHSJGJys8HwFUNzssNE4RY0Y3STo8L/xAAZAQEBAQEBAQAAAAAAAAAAAAAAAQIDBAX/xAAuEQACAQIEBAMJAQEAAAAAAAAAARECIQMSUWExQXGhBBPwIjKBkbHB0eHxFFL/2gAMAwEAAhEDEQA/APcaS10ASSAO86CqDr+10YC8bOfNCzw5zi3nXiZY1nJm/CawnWMdHixdGALZjbs5uES2HA9ItZTdk/vJ2nXevXgeG81JzxccJ043txscMTFyT0PXKK83xnWLE2cRcw1zFlbS4m2rYlktZravYN0KYXIMz6BiNKhWuueIfMt3GixaS3faziOGg9KKXCqHtKV2jsqATNbXga2pTXfn8O3H4E/0U6HqtFeU4frxjONbN1+0xtDgW+GGlrYOR7VxRd7TQeIjEAHwirbqH1mxOJvBbl5bitYL3Fm3mtvmAAAtqCg3XI5LaA1K/BYlFLqbVhT4impwpN8bgkCRJ2HM/ClV5B0Tad8datjFvxRjseCYtm4g4ZGeCsAuFI1BAy6ARQnXvGsizfVCtqULcJVvOLz2yWBUl/VC5bcETNdH4CqYpqX01/BleJXNerfk9dNwAgSJOw5mN4pVYXrliAuNwDPfGG/ZYmbnYOSVt6AuCok6SRz76zmG69458pa6qMFtG2GFtFxAa4y5yrKXfMABFuI3rnR4OqulVUtem19jVXiFS2mvUHrtANeP47rPibtvE2nxLOWsYhv2PCZALZmCuRb1gZQV7ckzoRvXpvVq4Gwtkrd4o4a9vs6xp90Aabad1YxvDVYNKdTNYeKq3CLOqnpu7ilZPRktuIObOY1DIRGuxUXF+LKeUG2orynYoMNiMaW7dq2q9r2Z9Q5BAc/fiddJIkgZi0vSGPUKPRkZtZJZQD3Tlbs8+R5DWSRJxnXPCWXKXL6qwMEQxgzB2HfVh0b0paxKZ7Lh1mJE76Hn8RUlHSrCrpWZ0uOhzou5da3N9FR59VTIAgc5Osz+mu5mUUVTmRukXcWn4ZUXMrC3m9XOQck6jTNHOqC30njmiLVjtFiMroZSNBOfUglQSByGhzQugx2AS+mS4oZZBIOxKkMJ/ECs3f6LwfR9wXbtwrJBt5tcuUgtBAkyTzOxgaVUm3CI2ldj69L4nMuRbN2bKkhXtjtkAyO1JGoPdG0k1K6MxuLd14tm2lsgEme3s2mUMcpmO+IO89mh6K6P6LxDKlhyzaEAO/3Bpv3KIHgojYRb4PqPYtXVuAuchDICRAYEkmYkyeR21jcydLps0E0+BoqKKKhTMYnpHHJcZAljtG4LUsoZgGYqYLiYtlZHeh2DSrrY3GQBktcTiTkzJ+6gantSBmnaTpHjU7pvoa3fGa4zLlVxmUwQGEE/EbjxAOsCqd+gej3LCVkiCFaCNeUa8ojnqNZNASLfS2NdiFw9qAxU5nXs6aeq5zQSJ21BH94aQVU9FdXbNhs9oHVY3kQTm0nb/XnMCLagCmcbn4b8OM+Rsk7ZoOWfCYp6uMwAJOgGpoDNri+kedi163Jl9XLoJz+1zjQD70wLbo83+zxQoHD7URIuZu8HUZY5ct9dFjpiyTHESe6dflUpHBAI1B1FAKooooCD0z0vbwllr13METLOUZj2mCjQeJFUlzr1hUlTbvh+IE4XBYXSzKXQ5NzmCmD37xUrrz0bcxOCuWrK5nY24AIB7N1GJltNACfwqFb6jTiFxF3EtcureRyciqCttHREhTA9cktzPIV68KnByTiO9/tHLqcK3XmilernbnX/AAsHsXiDKgm02R7irJshogvpEbSIpjAfaHYezbe9buKSi3HC22dLSE5VdjHqHkw3gmIpz/4AWQhxFw4ZbzX0s5V0uNmPr+sVDMSB/M1At/ZaAEBxAYqi2yWw9pzw0PYyZ5CNEgtrI5aV2S8LHF9/wYbxtPXzLPH9e8OnEZLd64bYuKHW0xts9sSyC4AYjmdtDvUXo3r6hl7qhAbOHcItt+M1y8WUKvtglezGsanSn06ilQ9tMXdTDObrcFVUQbqkMC27ICxIWKgnqMls2xcxpF4iwlhsiKQ+GztbIUkh+wSCOYE0pXhoifrP0+faQ/NmfX1LNevWFlQEvG6zunDFluMHRQxVl3BykEHaJ10NNdOdcETAJisNb4md1W3mQwpZ8jFgIIggjfUwOdN9HdVLdvHJcfF8TFKbl64CqqXV0FhSFB7CLEc5NOP1YtJhLXR7YiGNw3EJAzvku8dgFnlMTWYwFVTEvhPS88uCsWcRpz64QOWuu1jspezzItPc4LrYF4gFrRLTladMpJg6E1Y9AdPWscvEtJcyrGVrlsoDMzkJ3iCDFVWJ6hB2dfSH9He+cQ1nKv7wnMe362TNrl/nV51f6IGEw1uwGLi2uXMRBOpMxy3rnieTkmiZ9bG6PMn2uBOFkamBJ303+PfXUQAQAAO4bUqivIdgprFYpbSM7sFVRJJ2AqP0v0smGtl3k8gBuTBMa6DQEye6vOOlOmcR0hcCqjMJlbaeqP7xJG/95hA5CgM10zZ4+LcpbdlYs8bFQxLDPGgOsxrXoH2WYhBZuWp/aKwYjllICgj6dfwrJX+j8ZhWJu2Li2vbUq1sa88hJX/Ex151ZdWcYLWLtOo7Ltw2iB+80E9/ay/KsKmlOUerF8RjV0Kip2+B6pRRXCa2eU7XmP2p9IrdK27cs1okNEEFmKnhrzLDLJ5D46VP6ydeGebeHlV2Lj12B2yx6oPh2j4Vm7/VzHBBctYV2B5B7du5G+zGQPACTzJrdFTpqmniZqSahjXUyMJjbTXRw1YwBzBYFVk90sZNe0V4rxeKCrqQ4OUhwQwPMMDqp8K9Y6udIG/hbVw+sVhp9pSVb+YNXErqrc1EopVK9ksqKKoOsvWtcJ2VXNcI2PqrMwTGpOmw+YrmbHutXSqWLDBtWcFUXmx5/BRzPL4wK80sdYmJa4MMAob1yxhoMiOz/OnzhsVj3Z1Rrrc2bKF02UZiF/hBjvzUi5gr9gAYhLgBMdvUT8R2SKA9Q6Ax6X8Pbe2ZUqB4gr2SD8CKsKxH2dYvKbtnYGLq7Rr2H/RPnW3oAqL0o4Fl55qwAG5JBAA8aXiMWqbnUzA5mI5D4j51U42zdv6CVXvOjR3KNh8ZmgMo4yjisqBsxWJLaiDuNN+dbfoPFrcsrGhAAI5jzHcapekuinW0JW3kXSASW15nQDeq/oLtYxLaSqWg7NDHtEaa+EkaeFAbuiiigKXrhYuNhLjWHZLtsC6hUlZNs5ypjcMAQQdNaxaYu/fFrE3mxi4XE3bzstg3C9tFUJhVi3LKphmOUQSRPKvROkujLeJtm3eQOhiVMgGDI2p+zZVFCqAqqAFAEAACAAOQAr1YWOsOiIvPaPT2g414bqqmTynD9IY63axAvenFruDIw0LdZ5D3ApbIIS5kykkwYA576jqTgbrPfu33xUi6yIlx7gTIUtkkK2+s68ta2NFaxPFZ00qUp9fYlODlabcnl2OtdJRes22xP9iW5kuAvmxAuuvD1/5jJZL98MBzikYLAX797DhmxJsjFHK39oVkHo7C5luXQLgUmBJiCWANeqUVr/Y4hUr+8e/1gz5F+J5JafHgXMvphy2GWYc3Mi44g5Cd7nB2O8bcqfxiXmuq+CXHtkt4zhPiQxhmtJAtlxnAmYz7ttzr1Sir/tvOVc+69dx/n3MV9n7Xy93O9428luBeF+Rc1z5Wv9o/3gOyDtvW1ooryYuJ5lWaDtRTlUBRRRXM2Zfr6f2dnfW6w0/6F6PwmqD0y5Yawlq9bsi5Zt3GDiFdhdaZbLqSIUiZju0m/wCv08KxBj9vHPnauiNPjWFwfSVriXVxi27iI7JbDZg4Uw+XMu65mMA7SYMTDPlZqnDzp7XLxusd25K+mYQ54AGYZuSAABdc067gycvOKfpPo1sHfuWydv2tqCdUDnJJ07QAE/ClnrH0fYabWHAZDmDTcOshswLnXUDXwqs6V6y+nXS5+7ZZNO6c3z1pmlLYVUult63/AJse2g0m/wCq3wP6V20eyPgK5d9U/A0MnmHRlzJh7l5SVe3aw7KxBYiWth+WgIkT3TqBJqa/WW9bVc2OwunaktuDmyg9jx23IVQuoM5HpTpR7FqxlIZbisjqy5ldVVSAQSDIKgggggio6dPWnknC4dDLSXS9BVgNv2kBpBJMDQgcq6LNChbmVlly+UfvqafprAO9sY0XbdxQ7JcdGJBAZFQrIhgDnU6+zvGmv6gv/Z3HJbzgc9CFb9WNebY3ry12w2HVbK22G1sPvmzn1idJE/j+NehfZy02L3/XP+VarDcsqUKEaysD1kQNj8pkicPI1iDnB8q31ef9awfTbgBj9laIiZB7YB7qhRu309dtXLoGJsqlu89pbdwFSAbhKAKEk+yI3VdJJBpzAYl8dNhsVh7oNlwRbbMcyhYdsqxo5Go+GpBrLdJ4xc7B7GFuMzsS5W5JkgmQjqATAmBqSakYTrcMHmbgWrZbRWtrcVTtIlyQdl2rWd3siZKYSl2LXqRcK4tAfWi9bbX2e1HzWvTK8n6jYw3ccjnd7t9vqtMxr1islIF8f2m3/wBK5/3W68g6o9YbuN4q4S3iItoouF7ttAFAfKAJlpGcRBGpnXKR6t0xjBZuo7bC2/8AN7Q/1r58+x7pG3Z6RuNeuW7aNhr65rjKiySkCWIEmNqqqaUBWeY2nUz7RreKe6GW9Iw5H7QhgQXSANS2niT8a1XVm9GOUja7aePjox/7TXin2Y5ePdmTFkaDUk5100r2Hq3dz3sO2UrlvMkERo1tiN/hR1OpyyJJKEej0UUVChRRRQBRRRQBRRRQBRRRQBRRRQBRRRQGU+0M/sbGk/2lPlleToa8V6Wtpd6RdHbKvEIJkCOzO7aDXTXvr2j7SP3Nj/7u1+jxz768z6d6sK7NcbMM5LSBP+o1rniUZ1EnfBxnhNtcxq3g8Lb2KtEalmY/hkUKaas4m0zNwRlAVgTAQEnUaAnlA17qzqi5bcqGY2wGPaALQO7XQ/jAE1ZdD28quTJBIPIGGSfh/sGvJgeFqw68zbfxPb4jHwsXBilud/sfSFj1V+A/Su3Nj8DXLHqr8B+ldcaH4V7z5Z87dcbpGEwsAqSz7SI05fh/rTXRmAwoso128WZlUspuMQpI1EW1LCDprrWgHQ4xOGtA6hM50GurMNp7wayfS3QyWZyNdDAGBlUoTymTMR4GrV7aVLqdK2szDpiWkn1LG7jcLIS2nbYEAhdAd5zOc2wI9Ub1659mbzhrms/tv/Hb3rwvBYI8a2S2oYKdNJZHIy6zynXca17h9lrThbm/77We/h2qPDoo9xt9XLLQ6mvaSXQ2ded9cLwTG3WI0XCo068i5I08B3V6JXm/XK3m6QuL7WEQR8bjDv8A9KhoyfV5BinZ1OfUQoK7GZJB7oGnjWuxOHxSWGDCzatZdQQrT8VIg/OvP+kuri2GzBr1tliDbMOD4HSOVKfrlirtrg3bjXELBUdgoujQE5yuj76c+yZNeXE8O66pdbjRWNqqFwNN9n7D062FgLmuQuggcJ40/DlXr1eNfZuf7Zh53KkiNtbL17LXpShQYMl1+xC20DP6uTXlvdtAbeJFYN7rFc1qFHfbVCY7xnBM/iK2P2pAcCGVWGTZhI0vWSJB31g/hXndp7jKOGqqp+6lxQQNtUtuD/KqCk6yWsTdTJbXEE5pLM9wSI2jPkGs/wAtq1P2NdF3bAcXVAzYmyy9pW+6ymcpMbjenG6rXDaLrblxlOklozDNGckE5Z5HbY7HT9SsNcVU4qlW4ojMIYoCsFhAjXNEgGInvIHodFFFANekp7a/MUekp7a/MVT9O9PWcG9tblokOt1yyqCttLWTOzxrHbHLl3xMVuu+AEyW7JYH9hd0ZMudT2NGUugI5FhVsDRekp7a/MUekp7a/MVmbnX3ABgMwIKqQwtkglyAoiM0kEHaPGuYbr7gXRWOZc0QpsuWliQq9lSMxgnLMwCdtaWBp/SU9tfmKPSU9tfmKRh1t3EV1VSrKGUwNQRIO3dS/Rk9hfkKWAekp7a/MUekp7a/MUejJ7C/IUejJ7C/IUsA9JT21+Yo9JT21+Yo9GT2F+Qo9GT2F+QpYB6Sntr8xR6Sntr8xR6MnsL8hR6MnsL8hSwM913wD4qwgsNbL271u7lZguYJmkA7A6jfurI4rovFuI9GMdxxFggfDt1vcdjrX7Wzaaz6QtpmCdjMDl7Mg6bsm/tCdDWcRuk7KgcLC4g6ElsiMCQxZSVKL2YUTkHrc4JpYGQudTMQxk4Nf/z2Z/zaXY6l4kwgw9u2C0szXrJXuJIVix+RNau/0tj7bgPhsIZDhVDW1LuWy2xla5PsEwdrpESBVv0HiMS7n0qxhkTLKlMsz+zgHttMlnWYH7ufvClgXy4hAIzrp4iunEp7a/MUjDi1cVXQIysAVZQCCDqCDzFR+lsTbw1i5ee2CtpC5CqCxCiTHjSwPO8N1exlhOELaPlLAPbvooYFi2zEHnUHE9VMU++Ftn/FftH/APutiftDwQW6Sjg2mdcvCOY5CR3QuYgwHyn4Ujpr7RcHhSM1p2DWw6lUUTN1rTKQ5DBlyOxBGyHnpSwMXa6lYhSGGEtysx+2s6TvEsYmvQeonRrYTDFLxtB2cuQrAwCqqASNCezyplPtA6Phi7BMjlGDWyYIYrqVBHLNvoCJip/RfWfB4m7wrRBuBcxU2nUgab5lABgzHdSwLn0lPbX5isT1s6IvPi+PZW3dQ2FtlRcRHBV2ae2QCNRz5GtscOnsL8hWSX7QcJ6OLz2nQkIy2yg4jLcnIwnswQrnf7vORKwMtjOg8Xc9bDFv8WIsn/yVXnqVfP8A6NPH9tY1/wD2V6DiOumFtXuHdtm2MgcXGVShJVGyjLJmHURG5A+8uZu59oGBDhYciCWbguFQBGuy0qGjIsyAdDPfCwKTqb1dvWsWt27bt2kRCBNy2zElSojITG/M16J6Sntr8xWXTr/gWcKuYggEMLLQSxYKqjLmYnLyGxHjGnWyhAIVYOo0HOlgZ7rfhxeUDhm6pVlIRlDA5kZTqf7tZnDdEvbEW8KV8SQx/Wp/SOM6StG8xs4ZLRuZ0uXDaItWluKuS4MykA2wbhYZzLFRrGVdrpvH3AHTB4PhshcEuhE5WYW8wuamctstAAOYwRFLEIZsYk/cf5qP9at+reCuC7nvdkKDGZ1MsdBoCdhP8qrm6exz23a3h8HkCN+0DWSFcAkx+2KkCNyw7MvpGQzFu43NcuW0tX0JVbdv9iAAMOMzyMpj0lWUy+2aF0BpYGx9JT2l+YrlVPVfD3+D/bETi5uQt7ZV9jT1s1cpYE24S3rWAdCupQ9lozDXkYEjnAplcEgEDCWgAIAi3EQo2juVR/CO6nOkLV4xwXRYBnMJBOZCNttA4/H8RDw1vGBhme0VzKW31XTMF7Oh337xtW1SmpsZbhwO/wDDLe/odnfN6trfv238a6nR1tYjB2hAgQLQgZs8DTbNr8dajmxiwBluW57U5pMmOz93bw+HiCs2MWZm5a9V4ygiGKkLMqdAcp+e+kXKtUMz0ZYJecAAWYAEABlAAGwFd9Jf3R+paq7qYsFQrWyDoSd1gbk7mTO3h4y/YTEic7Wm1XLllSRJzA6HlGw+VMq1QzdSb6S/uj9S0ekv7o/UtRei7N9S3GdHEaROaZM8hpED/ZJsKy4Tg0rjPpL+6P1LR6S/uj9S09RWZ2Az6S/uj9S0h8c4Kg2j2jA7S75S36Kak1HxPrWv+of8q7VUaApOkuq6XzcLpeAusHZBdXhlwEXPlIIJy21GsgRIAJmoLfZ1hSuX0e4BB2ujeAAT7RESC07neTWxqB050g9iybqW+JkKl1E5sk9spG7AageFRtK8G6KHXUqVxZmrn2f4QFZsupPZEXUUtDNciQJnXcawoGwrtz7OcOykGzd7U5iLiAnMVJGggCVBygAA7AVf9C4d2HHviLtwaKf+VbOq2x47FjzbwURaVE55FxKFS8qclfgUOGspbW02S0gUS6lsqiNe8wKkXLjOpDWZBGoLIQR4g05ivUf/AAt+hpanQfCrOxzKjE9CWrlxbj4NC6FiDK7v6xIGjE95BqRcwat62EtnlrwzzJ5jvZj/ABHvqwms7exl+/iHwptm2inM91SYayQMiKd1dmzAxsFaDJBqOpLkdcPCeJN7K76fcmjBWrkkYSy2upAtHUEjeNwS3zNc6L6Jt4UAWcKqQCJDKWgnMRmJLETymrS3bCgKoAAAAA0AA0AA5ClVZ2Ob2I4xbkkcI6RPaXnrUZ8CjROEtHKoQSLZhRsokaAd21TLR7b/AMP6U7SdiFXiei7dwy+FQkZNZUMeGwdASIJUMqnKdNBpXThrZePRbOcKfdZspGQ8pggR4xHKmesHS96wbYtWeLxZQQTK3SJtlo2t6NJ5RU7o3AcFILF3Y5rjnd35nwHIDYAADapmvEHZ4WWhVt8eHrkR26MtkQcHZIIIMi1sTmI22nX41LOLcEDhHWY7SxpUimrh7afxfoKs7HEjdIWmv2ntvabK6lTDrMH46fgQR3g1mLX2cWJbPadwcoUF17ICgGN9WOpICiAoAGWtrWdbFX8TffDPbNu3bYm5cUmLlogG2iHQhmk5o2CkD1tI6kuR2wsJ4k3srvp9yrX7PMJcVYsuwClZF1IYS0zAgmTE7iIHObTq/wBAW8MTcsI5zKRJuW2BlgSQQO8DQHKI0Akkos3ruJuthntcK1ZYi4VnJdSAbNtDpAKmXA5DLs1aRRAgbCiqnkXFwvLs3fj8OXz49OzYxD+6P1LRTtFWTgQ8Ti7VogO+XNtLMJgqDz72H67A03a6SsMQFuqSSAO2dSdo11meVO3rSv61vNpGoU6Egkb96qfwFMW+jLSmRYEggj1dCuxHa0Og18B3VpZIvMkeabHF6Yw5BPFGk7s4OkEwCZO42p0Y6ySBxVkkADiGSTsPW3NIfo60dTYG0bLtoO/uAoTo20CCLABBzCAu42O+/wD7d1X2Nye1scTpewdOKB8WdeU8yOX6HuNSbFxHEo2Yd6uxH61Hfo+029gHc7JzJJ597E/jT9lAihUtlVGwGUD9ajy8pKp5jvDHj9TedHDHj9Tedc4h9lvy/wBVHEPst+X+qsGjvDHj9TedHDHj9Tedc4h9lvy/1UcQ+y35f6qA7wx4/U3nTGJtjNa39c/eb3Vzxp7iH2W/L/VUfEXDmt9lvXPs+6u+NVEZJ4Y8fqbzpL5REmJIAl2Ek7Aa7+Fd4h9lvy/1VC6Y6PGJtNbYOJghly5kZTKuuuhBFZZuhUupKpwjljF8W4wt/u7ZKu5Zjmcbomv3fvNyOg1nLP4Y8fqbzqNgcOti2ltEYKgCiSs/EmdSTqTzJNSOIfZb8v8AVRblxHS37PARibYyNv6rfebuPjS0tiBvt7TedNYm4cjdlvVb2e4+NLS4YHZbb+751TAvhjx+pvOoeO6Qt2lnV2L5FRHJZrnsDXQ8zOwBJ0FS+IfZb8v9VVVjoG2mKfEhXzOPV7ORWIAdwJ9Zgqgnw8ajnkdcPy7uv4bvTYssPaOUZz2ueVnyjwEmTHed+4bU5wx4/U3nSeL/AHW/L/VXeIfZb8v9VU5tyN2rYzvv937zd3xp3hjx+pvOmLdw537Lfd9nu+NPcQ+y35f6qEEXLiL6zRALGXI7I3bVth31G6Nvm8OJBW237sEvnZfbOvZB5LvGp3gRumugbeLNs3FccNp7JUZkI7VttdUbSR4eNWnF/ut+X+qpeTs8ioUXb47dNZ7CuGPH6m86auWxnTf733m7h405xD7Lfl/qpm5cOdOy33vZ7h41TiP8MeP1N51Cx3SCW1ES7s2REVzLPzXfSIJJOwBJqZxD7Lfl/qqqwfQNu1ibmIVXzXPu9nIpIUXGUToz5Vk+FRzyOuH5d3Xy4bvTYdu48W0QEi5duMVRbbsAzicwmTCqJzMdgNpIFTrNkhRmMtzILAT4DNtVZ0f0Fbs37t5FfNcO3ZyJMG5kE6FmAY/Ad1WnF/ut+X+qop5lxXRwo+L4fD4euQsWx4/U3nRSRcPst+XzorRxImPN7Tg5Och+faSAO7TPUTD38XmAe3ajMubXZTGbL2txryPLU8p924qwGeJ2lonUD9WUfiKQmJtsYF0EyBAcTJ256zXRNpcDDV+JE4mLGy2z3liInnGUjsztMnUyRAniXcXmAK2suftEb5c3IZvZ7/8ASTMXFWztdH4vG0d+41GviKFxdsxF0GdocHlP6Crmf/K+RIWpE4mLDN2bbLJyyVECdNiOUjUyTG3LvR+JxJcC5bQIJDNsScuhXtEETz+PdJkDHWiJF3lO52kL8dyBHiO+ljEW/ej6x4ePiPmKOpx7vYQtSVNE1GN+2N7o+sedJTFW22ugzEdsaztGus1zhm5RLmiaiPibazN0CN+2NNY7+8gfjSjeQb3ANSNXjUHKd+5tPjSGJRJmmMQe1b/xn/Ku11AGEhiR3hpH8qaxFvtW9W9c8/8A6V2iBLmoXTHSow1o3WVmRSufLuqkwXjmFmSBrUnh+LfOuNYBEEkg7gmQfjWWboaVSdSlcyv6JLX4xFwEBtbKH7iHZmHvGGp9kEKPvTazTfD8W+dHD8W+dEoLiV53PBclt6/IYk9hv8LfoaWp0HwpjEW+w2req3PwNLS3oNW+dUwOzVDf6ce7fbC21e3cVu25ghbMAi4nIs05VB2IJPqxV1w/FvnTGKuJaVrjsQABJ1k8lAjVjJgAayYG9RnbBqSd6ZfLr9+g/Ysi2oVRAH4/EknUk7knU05NR8OCygsGQn7paSO6Y0nvAn4mnOH4t86pyczc5aPbf+H9Kdmo1u3231b7vPwp3h+LfOhCt6c6wjClAbTvxJVMsa3fuW/AtrrsINSujsIyDNcIa62rsPVH9xO5F2A57nUmnzYBiSTBka7HbT5n51GweKF0kpmKAkB82jMDByd6g6Ztidp3rPO53zJ4cU0xq9dP5z48idNNXD20/i/QV3h+LfOmrlvtpq33ufgK0cCTNUD9NvfvNhbavadGPFcx2bUAqyEaZrkwvswxOwq74fi3zqPi7qWVLsxA0GklmJ0VQBqzEmAPGoztg1JP3ZfLr059NY6Oow/SZvXDhLKPZ4TEXjzVPuZGG7XZnNuAGO8GtBathFCqAABAA2AqFcxAt2+JcDIWIGUHM5Y6IunrOdBAn4wJqTZUlQWzKTuM0x4TzqI1jVZlZQusy+bnn9lHVyAa5TYt+LfOu1o85ExWGt3f3lstAI1VuZUn/tHyqPa6GsKQRbaQVYevAKxBGu+gnvgU9jrt1SvDUNvM/FYEyIEZtYOw01qE3SOJ5YYRJjtCY1yg67nQz8R411pVUWfc5vLN12JJ6LsmJtsYiJ4hAjYAEwAJMDlJjeu2+i7KkEWzoCB65GszodNiR8DUc47EyP7Oo7+2D4b8o/GfwpVrH33UkWQrBypDEjQKDIMdrUx3GN6sVxx7j2dOxIXo+0J7DyQATNzNoQw7UzIIGszoKafoawd7ROs68SeZ7/En8TTeEx1+5mm0EAUgEzOcDuMSs6SIGkz3c9PxIBnDqcs7Nq0bEAfOKsVp8e4mnTsOHoWxEcNhqDIzzpHOZiBHwpVvomwpkWjP8e8Ad/cAPgB3Uw3SGJgxhl3gdsH8adsY6+WUNYABZQxziQPvMB3Cjzx73f8AY9nTsdPQ1iSeEZLZif2kyZB59xIjuNKvdF2XktbYySdTciSSxIEwNWY6e0e80w2LxQX91bZiJ0OgJGxBPKOR5geNcPSGJ0/s4GuozA6a85H6frSK/wDruSadOxY4a2ttQqKwUTAhjuSTv4k0nEXe1b0b1zyPurlJwN+4wPEthNohs07zPdt/PwpeI9a3/jP+VcrlebnRcB7i+DfSfKji+DfSfKlUVkoni+DfSfKji+DfSfKlUUAziLvYbRvVbke40pbug0bbuPlRiPUb/C36GlJsPhQBxfBvpPlVLa6Gb0prr3Ha0G4lu0wY5brKFZpPIAHKNgXbbSryio0mdKMWrDnLzUCeL4N9J8qOL4N9J8qVRVOYxbu9t9G+7yPdTvF8G+k+VN2/Xf8Ah/SnqApunei3xBTh3blqMy3IzQ1px2wBsH0ENuJNWlrKihVUqqgAAKYAAgAabACoXS3T9rCkC7mGZWKwpIYrHYB9syIXnT3R1p4z3dHb7gPZtjcIO8jm3M9wgDKibHpq8x4VOb3eW+vWOxK4vg30nypq5d7aaN97ke4U/TNz10/i/QVo8w5xfBvpPlVLhuhmXEtde472wxe1bYM2S44AuNJ+ByjlnaryqS70+Llw2LE8YOytnWOEq5S10g7g5ly8mLDkDWao5nowPM9pUaX2Wu3pczmB6GZMQ9x7j3EBY2EYMTbNwDimTvzC9yk99XXF8G+k+VUdrpkXG9Hw5fiBnFxrglrSqYZ2DeszEjKNjMxCkVd2bQVQBOneSSfEk6k0pjkXxGeU8Tjy5W1+PHe769F3wb5Gu12itHmIzMAQC8E7A5QT8NNaXlPtH8vlUXGYS3djNm0DDQHZ4DcvAba1Cfq9YMaPp8dpkjb+e/joI2lTzfYy3VyRaqZEhyR4ZSP0pLXgIm4BJIElBJG4GnKq5egLA5N+bTYaadwH+yZV/wAEs5FSHypMet96JnTwHyqxRq/l+yTVoWR/xn8vMwOXfpSHugAE3AAYAJKAEnUAaa6VBsdC2bY7IcHv7WaZBBmORA8PCu2uiLKiIJGbNqDyVlHLXRjvP8hSKNexZq0LCNYzGf4Z/SuAzs5039Xyqrbq/hzHZbQ8sw/0/wB/gI7/AMAsey384+QUDv8A9gQijV/L9kmrTuWuQ+0fy+VGU+0fy+VJW4AANdPA+Vd4o8fkfKuZs7lPtH8vlTGIU5rfaPrn2fdXPCnuKPH5HypjEXRmt7+ueR91c8KqBIyn2m/L5UZT7Tfl8q5xR4/I+VHFHj8j5VAdyn2m/L5UZT7Tfl8q5xR4/I+VHFHj8j5UAjEKcjdo+q3s9x8KWqmB2m/L5UjEXRkbf1W5HuPhSluiBv8AI+VAKyn2m/L5UZT7Tfl8q5xR4/I+VHFHj8j5UB3Kfab8vlRlPtN+XyrnFHj8j5UcUePyPlQDdtTmftH7vs93wp3Kfab8vlTNu6M77/d5Hu+FO8UePyPlQDV/BLcylxmyMHWQpysAQGHZ31NPZT7R/L5Vzijx+R8qOKPH5HyoWW7Hcp9pvy+VNXFOZO0fvez3Dwpzijx+R8qauXRnTf73I9w8KEHsp9pvy+VRL6W7Oe8xylgoZgFzNHZRdFljJgAbk1K4o8fkfKqbD9EsMS1y5dZ7SsXso2Zilx1AckkbDtZRyztUZ2wlS5zVRb57f3ryJnYtBrzKbbXCuaApuMfVtqcq9ptgFE6nnvUy1mIBJZSeXZMeBIET8Pmd6p8F0Sy4hrly61y2rM1hWzEobgHEJJGsaqvcCe+rnijx+R8qikuNlUZXO/0V9F+FwlqVD7R/L5UVwXR4/I+VcrRwIuNxLplyIXmZie9dNNFkFjJ07Mc6a/4g+WRZcSxABDTpEMRHZB7W/d40/wAN/eD6B50cJ/eD6B510Tpj+mbkFelrwBJwr6TsTrG0ArJnv+P4rTpK8wMYcqwKgZz2SCTJ5bACfj8Jl8J/eD6B50cJ/eD6B51c1Oi7kh6kN+lro/8AS3DtsTOsR92O+f8AcA6Vuz/8s/KPW7huSmmpPyOpMAzOE/vB9A86OE/vB9A86TTou4irUjP0pcBgYa4eypJmBJAJX1dSJj8DXH6QvAA8AsMqEgE5gzHUCdYHOQN+XKVwn94PoHnRw394PoHnSadF3EPUhL0pe1nDNvpBMRyk5d/h8tie/wDFruv9luaRz7+7s6xp+E90GZw394PoHnRwn94PoHnTNTou4h6/Q5gsU1wNmttbhoGbmIGokDT8PIKv+tb/AMZ/yrlc4b+8H0DzpD4dyQeJ6pkdgeyy9/cxrNpLclzRNR+G/vB9A86OG/vB9A86zG5SRNE1H4b+8H0Dzo4b+8H0DzpG4HMR6jf4W/Q0tToKjvZcgjibgj1Bz076Baf3g+gedI3BJmiaj8N/eD6B50cN/eD6B50jcEiaJqPw394PoHnRw394PoHnSNwLtntP/D+lOzUUWHBJ4m8fcHLTvpXDf3g+gedI3BImiaj8N/eD6B50cN/eD6B50jcEiaauHtp/F+gpHDf3g+gedJNhyQeJtP3Bz/GkbglTVNc6e4tw2LMi6HZXLr+6RcpNyNmkMAveTroDVjw394PoHnTaYIhmcMoZoDMLYzELosmdYqNaM7YVdNMupTp131RXWulxcb0fD5w6swus4lrSqRLmZzM5PZnQyTsIq7tWwoAEwO8kn8SdSfE1Ft4IqzMGUM8ZiLYloECTOsDSnOG/vB9A86KnVlxcSmq1Chd55/rbdskqaKjpbfncH0jzoqnEcmiai4u07ABHCdrtGJOXnl9ltoNcbB6gq7IBAgarA5QZ+Y1qGmlEyS5omoTYRz/zn+S+VK9FbT9q+k8l10gTA5bxQyS5omoPoT+/ufJfKuvhGJ/fOOeyxtHdQE2aJqEmEcb3nP4L5UkYF/f3PkvlQE+aJqE+Eck/tnHcAFEQfhJoOEf3z/JPKgJs0TUL0R/fPz5L5cqfsoVEFix7zv8AyoB6aJpFFALmiaRRQC5omkUUAuaJpFFALmiaRRQC5omkUUAuaJpFFALmiaRRQC5omkUUAuaJpFFAOA0VEu4uDAE95O3w/wB+c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0" y="1676400"/>
            <a:ext cx="3488682" cy="299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52400" y="490460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1663700" algn="l"/>
              </a:tabLst>
            </a:pP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…almost 14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years of the 21st century have already passed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us by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!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52400" y="1981200"/>
            <a:ext cx="5181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1663700" algn="l"/>
              </a:tabLst>
            </a:pP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As educators, we have all heard quite a bit about creating “21st Century Classrooms,” where children are interactive with technology, each other, and even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the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furniture.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52400" y="3443288"/>
            <a:ext cx="5181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1663700" algn="l"/>
              </a:tabLst>
            </a:pP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But while educators continue to wonder how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/ laugh at the idea that they 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will get several hundred thousand dollars per classroom to fund these </a:t>
            </a:r>
            <a:r>
              <a:rPr lang="en-US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wondrous new technologies</a:t>
            </a: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…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399" y="914400"/>
            <a:ext cx="8839953" cy="6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u="none" dirty="0" smtClean="0">
                <a:solidFill>
                  <a:srgbClr val="002060"/>
                </a:solidFill>
              </a:rPr>
              <a:t>The Classroom of the Future…Today!  Please?</a:t>
            </a:r>
            <a:endParaRPr lang="en-US" sz="3200" u="none" dirty="0">
              <a:solidFill>
                <a:srgbClr val="00206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5666601"/>
            <a:ext cx="9144000" cy="657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u="none" dirty="0" smtClean="0">
                <a:solidFill>
                  <a:srgbClr val="002060"/>
                </a:solidFill>
              </a:rPr>
              <a:t>Augmented Reality is an easy (and awesome) way to kickstart any classroom                           into the 21</a:t>
            </a:r>
            <a:r>
              <a:rPr lang="en-US" sz="3200" u="none" baseline="30000" dirty="0" smtClean="0">
                <a:solidFill>
                  <a:srgbClr val="002060"/>
                </a:solidFill>
              </a:rPr>
              <a:t>st</a:t>
            </a:r>
            <a:r>
              <a:rPr lang="en-US" sz="3200" u="none" dirty="0" smtClean="0">
                <a:solidFill>
                  <a:srgbClr val="002060"/>
                </a:solidFill>
              </a:rPr>
              <a:t> Century TODAY!</a:t>
            </a:r>
            <a:endParaRPr lang="en-US" sz="3200" u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33" grpId="0" build="p" autoUpdateAnimBg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608892"/>
            <a:ext cx="899159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Detailed answer 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Using a camera-enabled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device to view superimposed computer-generated 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objects or video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in 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a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real-time environment</a:t>
            </a:r>
            <a:endParaRPr lang="en-US" sz="2000" b="1" i="1" u="none" dirty="0" smtClean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99" y="76200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What is Augmented </a:t>
            </a:r>
            <a:r>
              <a:rPr lang="en-US" u="none" dirty="0" smtClean="0">
                <a:solidFill>
                  <a:srgbClr val="002060"/>
                </a:solidFill>
              </a:rPr>
              <a:t>Reality (AR)? </a:t>
            </a:r>
            <a:endParaRPr lang="en-US" u="none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1" y="3276600"/>
            <a:ext cx="8839953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u="none" dirty="0" smtClean="0">
                <a:solidFill>
                  <a:srgbClr val="002060"/>
                </a:solidFill>
              </a:rPr>
              <a:t>Chances are, you have already seen examples of AR… </a:t>
            </a:r>
            <a:endParaRPr lang="en-US" sz="2400" u="none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1648" y="2447092"/>
            <a:ext cx="88399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Shorter answer 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000" b="1" i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On a computer/phone/tablet screen, you get to see and “hold” things that are not actually there…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535">
            <a:off x="111946" y="4031322"/>
            <a:ext cx="2499674" cy="214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61931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18">
            <a:off x="4571624" y="3810000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29225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RUUEhISFRUUFBYXFxgUGBgWFBgXFxcXFRUYFx0YHiceGRwjGhgXHzAgIycpLC4sFx4xNTArNSYtLikBCQoKDgwOGg8PGi0lHyQpLSwqLzUqNSkpNSosKSwsKSksLCwpLCwsKSksKSwsLCwqLCopLCksLCwqLCksLCwpKf/AABEIAMABBgMBIgACEQEDEQH/xAAcAAABBQEBAQAAAAAAAAAAAAAAAgMEBQYBBwj/xABJEAACAQIEAgYHBQUGBQIHAAABAhEAAwQSITETQQUGIlFh0RQyUlNxkZIHQoGisSMzgqHSJGJys8HwFUNzssNE4RY0Y3STo8L/xAAZAQEBAQEBAQAAAAAAAAAAAAAAAQIDBAX/xAAuEQACAQIEBAMJAQEAAAAAAAAAARECIQMSUWExQXGhBBPwIjKBkbHB0eHxFFL/2gAMAwEAAhEDEQA/APcaS10ASSAO86CqDr+10YC8bOfNCzw5zi3nXiZY1nJm/CawnWMdHixdGALZjbs5uES2HA9ItZTdk/vJ2nXevXgeG81JzxccJ043txscMTFyT0PXKK83xnWLE2cRcw1zFlbS4m2rYlktZravYN0KYXIMz6BiNKhWuueIfMt3GixaS3faziOGg9KKXCqHtKV2jsqATNbXga2pTXfn8O3H4E/0U6HqtFeU4frxjONbN1+0xtDgW+GGlrYOR7VxRd7TQeIjEAHwirbqH1mxOJvBbl5bitYL3Fm3mtvmAAAtqCg3XI5LaA1K/BYlFLqbVhT4impwpN8bgkCRJ2HM/ClV5B0Tad8datjFvxRjseCYtm4g4ZGeCsAuFI1BAy6ARQnXvGsizfVCtqULcJVvOLz2yWBUl/VC5bcETNdH4CqYpqX01/BleJXNerfk9dNwAgSJOw5mN4pVYXrliAuNwDPfGG/ZYmbnYOSVt6AuCok6SRz76zmG69458pa6qMFtG2GFtFxAa4y5yrKXfMABFuI3rnR4OqulVUtem19jVXiFS2mvUHrtANeP47rPibtvE2nxLOWsYhv2PCZALZmCuRb1gZQV7ckzoRvXpvVq4Gwtkrd4o4a9vs6xp90Aabad1YxvDVYNKdTNYeKq3CLOqnpu7ilZPRktuIObOY1DIRGuxUXF+LKeUG2orynYoMNiMaW7dq2q9r2Z9Q5BAc/fiddJIkgZi0vSGPUKPRkZtZJZQD3Tlbs8+R5DWSRJxnXPCWXKXL6qwMEQxgzB2HfVh0b0paxKZ7Lh1mJE76Hn8RUlHSrCrpWZ0uOhzou5da3N9FR59VTIAgc5Osz+mu5mUUVTmRukXcWn4ZUXMrC3m9XOQck6jTNHOqC30njmiLVjtFiMroZSNBOfUglQSByGhzQugx2AS+mS4oZZBIOxKkMJ/ECs3f6LwfR9wXbtwrJBt5tcuUgtBAkyTzOxgaVUm3CI2ldj69L4nMuRbN2bKkhXtjtkAyO1JGoPdG0k1K6MxuLd14tm2lsgEme3s2mUMcpmO+IO89mh6K6P6LxDKlhyzaEAO/3Bpv3KIHgojYRb4PqPYtXVuAuchDICRAYEkmYkyeR21jcydLps0E0+BoqKKKhTMYnpHHJcZAljtG4LUsoZgGYqYLiYtlZHeh2DSrrY3GQBktcTiTkzJ+6gantSBmnaTpHjU7pvoa3fGa4zLlVxmUwQGEE/EbjxAOsCqd+gej3LCVkiCFaCNeUa8ojnqNZNASLfS2NdiFw9qAxU5nXs6aeq5zQSJ21BH94aQVU9FdXbNhs9oHVY3kQTm0nb/XnMCLagCmcbn4b8OM+Rsk7ZoOWfCYp6uMwAJOgGpoDNri+kedi163Jl9XLoJz+1zjQD70wLbo83+zxQoHD7URIuZu8HUZY5ct9dFjpiyTHESe6dflUpHBAI1B1FAKooooCD0z0vbwllr13METLOUZj2mCjQeJFUlzr1hUlTbvh+IE4XBYXSzKXQ5NzmCmD37xUrrz0bcxOCuWrK5nY24AIB7N1GJltNACfwqFb6jTiFxF3EtcureRyciqCttHREhTA9cktzPIV68KnByTiO9/tHLqcK3XmilernbnX/AAsHsXiDKgm02R7irJshogvpEbSIpjAfaHYezbe9buKSi3HC22dLSE5VdjHqHkw3gmIpz/4AWQhxFw4ZbzX0s5V0uNmPr+sVDMSB/M1At/ZaAEBxAYqi2yWw9pzw0PYyZ5CNEgtrI5aV2S8LHF9/wYbxtPXzLPH9e8OnEZLd64bYuKHW0xts9sSyC4AYjmdtDvUXo3r6hl7qhAbOHcItt+M1y8WUKvtglezGsanSn06ilQ9tMXdTDObrcFVUQbqkMC27ICxIWKgnqMls2xcxpF4iwlhsiKQ+GztbIUkh+wSCOYE0pXhoifrP0+faQ/NmfX1LNevWFlQEvG6zunDFluMHRQxVl3BykEHaJ10NNdOdcETAJisNb4md1W3mQwpZ8jFgIIggjfUwOdN9HdVLdvHJcfF8TFKbl64CqqXV0FhSFB7CLEc5NOP1YtJhLXR7YiGNw3EJAzvku8dgFnlMTWYwFVTEvhPS88uCsWcRpz64QOWuu1jspezzItPc4LrYF4gFrRLTladMpJg6E1Y9AdPWscvEtJcyrGVrlsoDMzkJ3iCDFVWJ6hB2dfSH9He+cQ1nKv7wnMe362TNrl/nV51f6IGEw1uwGLi2uXMRBOpMxy3rnieTkmiZ9bG6PMn2uBOFkamBJ303+PfXUQAQAAO4bUqivIdgprFYpbSM7sFVRJJ2AqP0v0smGtl3k8gBuTBMa6DQEye6vOOlOmcR0hcCqjMJlbaeqP7xJG/95hA5CgM10zZ4+LcpbdlYs8bFQxLDPGgOsxrXoH2WYhBZuWp/aKwYjllICgj6dfwrJX+j8ZhWJu2Li2vbUq1sa88hJX/Ex151ZdWcYLWLtOo7Ltw2iB+80E9/ay/KsKmlOUerF8RjV0Kip2+B6pRRXCa2eU7XmP2p9IrdK27cs1okNEEFmKnhrzLDLJ5D46VP6ydeGebeHlV2Lj12B2yx6oPh2j4Vm7/VzHBBctYV2B5B7du5G+zGQPACTzJrdFTpqmniZqSahjXUyMJjbTXRw1YwBzBYFVk90sZNe0V4rxeKCrqQ4OUhwQwPMMDqp8K9Y6udIG/hbVw+sVhp9pSVb+YNXErqrc1EopVK9ksqKKoOsvWtcJ2VXNcI2PqrMwTGpOmw+YrmbHutXSqWLDBtWcFUXmx5/BRzPL4wK80sdYmJa4MMAob1yxhoMiOz/OnzhsVj3Z1Rrrc2bKF02UZiF/hBjvzUi5gr9gAYhLgBMdvUT8R2SKA9Q6Ax6X8Pbe2ZUqB4gr2SD8CKsKxH2dYvKbtnYGLq7Rr2H/RPnW3oAqL0o4Fl55qwAG5JBAA8aXiMWqbnUzA5mI5D4j51U42zdv6CVXvOjR3KNh8ZmgMo4yjisqBsxWJLaiDuNN+dbfoPFrcsrGhAAI5jzHcapekuinW0JW3kXSASW15nQDeq/oLtYxLaSqWg7NDHtEaa+EkaeFAbuiiigKXrhYuNhLjWHZLtsC6hUlZNs5ypjcMAQQdNaxaYu/fFrE3mxi4XE3bzstg3C9tFUJhVi3LKphmOUQSRPKvROkujLeJtm3eQOhiVMgGDI2p+zZVFCqAqqAFAEAACAAOQAr1YWOsOiIvPaPT2g414bqqmTynD9IY63axAvenFruDIw0LdZ5D3ApbIIS5kykkwYA576jqTgbrPfu33xUi6yIlx7gTIUtkkK2+s68ta2NFaxPFZ00qUp9fYlODlabcnl2OtdJRes22xP9iW5kuAvmxAuuvD1/5jJZL98MBzikYLAX797DhmxJsjFHK39oVkHo7C5luXQLgUmBJiCWANeqUVr/Y4hUr+8e/1gz5F+J5JafHgXMvphy2GWYc3Mi44g5Cd7nB2O8bcqfxiXmuq+CXHtkt4zhPiQxhmtJAtlxnAmYz7ttzr1Sir/tvOVc+69dx/n3MV9n7Xy93O9428luBeF+Rc1z5Wv9o/3gOyDtvW1ooryYuJ5lWaDtRTlUBRRRXM2Zfr6f2dnfW6w0/6F6PwmqD0y5Yawlq9bsi5Zt3GDiFdhdaZbLqSIUiZju0m/wCv08KxBj9vHPnauiNPjWFwfSVriXVxi27iI7JbDZg4Uw+XMu65mMA7SYMTDPlZqnDzp7XLxusd25K+mYQ54AGYZuSAABdc067gycvOKfpPo1sHfuWydv2tqCdUDnJJ07QAE/ClnrH0fYabWHAZDmDTcOshswLnXUDXwqs6V6y+nXS5+7ZZNO6c3z1pmlLYVUult63/AJse2g0m/wCq3wP6V20eyPgK5d9U/A0MnmHRlzJh7l5SVe3aw7KxBYiWth+WgIkT3TqBJqa/WW9bVc2OwunaktuDmyg9jx23IVQuoM5HpTpR7FqxlIZbisjqy5ldVVSAQSDIKgggggio6dPWnknC4dDLSXS9BVgNv2kBpBJMDQgcq6LNChbmVlly+UfvqafprAO9sY0XbdxQ7JcdGJBAZFQrIhgDnU6+zvGmv6gv/Z3HJbzgc9CFb9WNebY3ry12w2HVbK22G1sPvmzn1idJE/j+NehfZy02L3/XP+VarDcsqUKEaysD1kQNj8pkicPI1iDnB8q31ef9awfTbgBj9laIiZB7YB7qhRu309dtXLoGJsqlu89pbdwFSAbhKAKEk+yI3VdJJBpzAYl8dNhsVh7oNlwRbbMcyhYdsqxo5Go+GpBrLdJ4xc7B7GFuMzsS5W5JkgmQjqATAmBqSakYTrcMHmbgWrZbRWtrcVTtIlyQdl2rWd3siZKYSl2LXqRcK4tAfWi9bbX2e1HzWvTK8n6jYw3ccjnd7t9vqtMxr1islIF8f2m3/wBK5/3W68g6o9YbuN4q4S3iItoouF7ttAFAfKAJlpGcRBGpnXKR6t0xjBZuo7bC2/8AN7Q/1r58+x7pG3Z6RuNeuW7aNhr65rjKiySkCWIEmNqqqaUBWeY2nUz7RreKe6GW9Iw5H7QhgQXSANS2niT8a1XVm9GOUja7aePjox/7TXin2Y5ePdmTFkaDUk5100r2Hq3dz3sO2UrlvMkERo1tiN/hR1OpyyJJKEej0UUVChRRRQBRRRQBRRRQBRRRQBRRRQBRRRQGU+0M/sbGk/2lPlleToa8V6Wtpd6RdHbKvEIJkCOzO7aDXTXvr2j7SP3Nj/7u1+jxz768z6d6sK7NcbMM5LSBP+o1rniUZ1EnfBxnhNtcxq3g8Lb2KtEalmY/hkUKaas4m0zNwRlAVgTAQEnUaAnlA17qzqi5bcqGY2wGPaALQO7XQ/jAE1ZdD28quTJBIPIGGSfh/sGvJgeFqw68zbfxPb4jHwsXBilud/sfSFj1V+A/Su3Nj8DXLHqr8B+ldcaH4V7z5Z87dcbpGEwsAqSz7SI05fh/rTXRmAwoso128WZlUspuMQpI1EW1LCDprrWgHQ4xOGtA6hM50GurMNp7wayfS3QyWZyNdDAGBlUoTymTMR4GrV7aVLqdK2szDpiWkn1LG7jcLIS2nbYEAhdAd5zOc2wI9Ub1659mbzhrms/tv/Hb3rwvBYI8a2S2oYKdNJZHIy6zynXca17h9lrThbm/77We/h2qPDoo9xt9XLLQ6mvaSXQ2ded9cLwTG3WI0XCo068i5I08B3V6JXm/XK3m6QuL7WEQR8bjDv8A9KhoyfV5BinZ1OfUQoK7GZJB7oGnjWuxOHxSWGDCzatZdQQrT8VIg/OvP+kuri2GzBr1tliDbMOD4HSOVKfrlirtrg3bjXELBUdgoujQE5yuj76c+yZNeXE8O66pdbjRWNqqFwNN9n7D062FgLmuQuggcJ40/DlXr1eNfZuf7Zh53KkiNtbL17LXpShQYMl1+xC20DP6uTXlvdtAbeJFYN7rFc1qFHfbVCY7xnBM/iK2P2pAcCGVWGTZhI0vWSJB31g/hXndp7jKOGqqp+6lxQQNtUtuD/KqCk6yWsTdTJbXEE5pLM9wSI2jPkGs/wAtq1P2NdF3bAcXVAzYmyy9pW+6ymcpMbjenG6rXDaLrblxlOklozDNGckE5Z5HbY7HT9SsNcVU4qlW4ojMIYoCsFhAjXNEgGInvIHodFFFANekp7a/MUekp7a/MVT9O9PWcG9tblokOt1yyqCttLWTOzxrHbHLl3xMVuu+AEyW7JYH9hd0ZMudT2NGUugI5FhVsDRekp7a/MUekp7a/MVmbnX3ABgMwIKqQwtkglyAoiM0kEHaPGuYbr7gXRWOZc0QpsuWliQq9lSMxgnLMwCdtaWBp/SU9tfmKPSU9tfmKRh1t3EV1VSrKGUwNQRIO3dS/Rk9hfkKWAekp7a/MUekp7a/MUejJ7C/IUejJ7C/IUsA9JT21+Yo9JT21+Yo9GT2F+Qo9GT2F+QpYB6Sntr8xR6Sntr8xR6MnsL8hR6MnsL8hSwM913wD4qwgsNbL271u7lZguYJmkA7A6jfurI4rovFuI9GMdxxFggfDt1vcdjrX7Wzaaz6QtpmCdjMDl7Mg6bsm/tCdDWcRuk7KgcLC4g6ElsiMCQxZSVKL2YUTkHrc4JpYGQudTMQxk4Nf/z2Z/zaXY6l4kwgw9u2C0szXrJXuJIVix+RNau/0tj7bgPhsIZDhVDW1LuWy2xla5PsEwdrpESBVv0HiMS7n0qxhkTLKlMsz+zgHttMlnWYH7ufvClgXy4hAIzrp4iunEp7a/MUjDi1cVXQIysAVZQCCDqCDzFR+lsTbw1i5ee2CtpC5CqCxCiTHjSwPO8N1exlhOELaPlLAPbvooYFi2zEHnUHE9VMU++Ftn/FftH/APutiftDwQW6Sjg2mdcvCOY5CR3QuYgwHyn4Ujpr7RcHhSM1p2DWw6lUUTN1rTKQ5DBlyOxBGyHnpSwMXa6lYhSGGEtysx+2s6TvEsYmvQeonRrYTDFLxtB2cuQrAwCqqASNCezyplPtA6Phi7BMjlGDWyYIYrqVBHLNvoCJip/RfWfB4m7wrRBuBcxU2nUgab5lABgzHdSwLn0lPbX5isT1s6IvPi+PZW3dQ2FtlRcRHBV2ae2QCNRz5GtscOnsL8hWSX7QcJ6OLz2nQkIy2yg4jLcnIwnswQrnf7vORKwMtjOg8Xc9bDFv8WIsn/yVXnqVfP8A6NPH9tY1/wD2V6DiOumFtXuHdtm2MgcXGVShJVGyjLJmHURG5A+8uZu59oGBDhYciCWbguFQBGuy0qGjIsyAdDPfCwKTqb1dvWsWt27bt2kRCBNy2zElSojITG/M16J6Sntr8xWXTr/gWcKuYggEMLLQSxYKqjLmYnLyGxHjGnWyhAIVYOo0HOlgZ7rfhxeUDhm6pVlIRlDA5kZTqf7tZnDdEvbEW8KV8SQx/Wp/SOM6StG8xs4ZLRuZ0uXDaItWluKuS4MykA2wbhYZzLFRrGVdrpvH3AHTB4PhshcEuhE5WYW8wuamctstAAOYwRFLEIZsYk/cf5qP9at+reCuC7nvdkKDGZ1MsdBoCdhP8qrm6exz23a3h8HkCN+0DWSFcAkx+2KkCNyw7MvpGQzFu43NcuW0tX0JVbdv9iAAMOMzyMpj0lWUy+2aF0BpYGx9JT2l+YrlVPVfD3+D/bETi5uQt7ZV9jT1s1cpYE24S3rWAdCupQ9lozDXkYEjnAplcEgEDCWgAIAi3EQo2juVR/CO6nOkLV4xwXRYBnMJBOZCNttA4/H8RDw1vGBhme0VzKW31XTMF7Oh337xtW1SmpsZbhwO/wDDLe/odnfN6trfv238a6nR1tYjB2hAgQLQgZs8DTbNr8dajmxiwBluW57U5pMmOz93bw+HiCs2MWZm5a9V4ygiGKkLMqdAcp+e+kXKtUMz0ZYJecAAWYAEABlAAGwFd9Jf3R+paq7qYsFQrWyDoSd1gbk7mTO3h4y/YTEic7Wm1XLllSRJzA6HlGw+VMq1QzdSb6S/uj9S0ekv7o/UtRei7N9S3GdHEaROaZM8hpED/ZJsKy4Tg0rjPpL+6P1LR6S/uj9S09RWZ2Az6S/uj9S0h8c4Kg2j2jA7S75S36Kak1HxPrWv+of8q7VUaApOkuq6XzcLpeAusHZBdXhlwEXPlIIJy21GsgRIAJmoLfZ1hSuX0e4BB2ujeAAT7RESC07neTWxqB050g9iybqW+JkKl1E5sk9spG7AageFRtK8G6KHXUqVxZmrn2f4QFZsupPZEXUUtDNciQJnXcawoGwrtz7OcOykGzd7U5iLiAnMVJGggCVBygAA7AVf9C4d2HHviLtwaKf+VbOq2x47FjzbwURaVE55FxKFS8qclfgUOGspbW02S0gUS6lsqiNe8wKkXLjOpDWZBGoLIQR4g05ivUf/AAt+hpanQfCrOxzKjE9CWrlxbj4NC6FiDK7v6xIGjE95BqRcwat62EtnlrwzzJ5jvZj/ABHvqwms7exl+/iHwptm2inM91SYayQMiKd1dmzAxsFaDJBqOpLkdcPCeJN7K76fcmjBWrkkYSy2upAtHUEjeNwS3zNc6L6Jt4UAWcKqQCJDKWgnMRmJLETymrS3bCgKoAAAAA0AA0AA5ClVZ2Ob2I4xbkkcI6RPaXnrUZ8CjROEtHKoQSLZhRsokaAd21TLR7b/AMP6U7SdiFXiei7dwy+FQkZNZUMeGwdASIJUMqnKdNBpXThrZePRbOcKfdZspGQ8pggR4xHKmesHS96wbYtWeLxZQQTK3SJtlo2t6NJ5RU7o3AcFILF3Y5rjnd35nwHIDYAADapmvEHZ4WWhVt8eHrkR26MtkQcHZIIIMi1sTmI22nX41LOLcEDhHWY7SxpUimrh7afxfoKs7HEjdIWmv2ntvabK6lTDrMH46fgQR3g1mLX2cWJbPadwcoUF17ICgGN9WOpICiAoAGWtrWdbFX8TffDPbNu3bYm5cUmLlogG2iHQhmk5o2CkD1tI6kuR2wsJ4k3srvp9yrX7PMJcVYsuwClZF1IYS0zAgmTE7iIHObTq/wBAW8MTcsI5zKRJuW2BlgSQQO8DQHKI0Akkos3ruJuthntcK1ZYi4VnJdSAbNtDpAKmXA5DLs1aRRAgbCiqnkXFwvLs3fj8OXz49OzYxD+6P1LRTtFWTgQ8Ti7VogO+XNtLMJgqDz72H67A03a6SsMQFuqSSAO2dSdo11meVO3rSv61vNpGoU6Egkb96qfwFMW+jLSmRYEggj1dCuxHa0Og18B3VpZIvMkeabHF6Yw5BPFGk7s4OkEwCZO42p0Y6ySBxVkkADiGSTsPW3NIfo60dTYG0bLtoO/uAoTo20CCLABBzCAu42O+/wD7d1X2Nye1scTpewdOKB8WdeU8yOX6HuNSbFxHEo2Yd6uxH61Hfo+029gHc7JzJJ597E/jT9lAihUtlVGwGUD9ajy8pKp5jvDHj9TedHDHj9Tedc4h9lvy/wBVHEPst+X+qsGjvDHj9TedHDHj9Tedc4h9lvy/1UcQ+y35f6qA7wx4/U3nTGJtjNa39c/eb3Vzxp7iH2W/L/VUfEXDmt9lvXPs+6u+NVEZJ4Y8fqbzpL5REmJIAl2Ek7Aa7+Fd4h9lvy/1VC6Y6PGJtNbYOJghly5kZTKuuuhBFZZuhUupKpwjljF8W4wt/u7ZKu5Zjmcbomv3fvNyOg1nLP4Y8fqbzqNgcOti2ltEYKgCiSs/EmdSTqTzJNSOIfZb8v8AVRblxHS37PARibYyNv6rfebuPjS0tiBvt7TedNYm4cjdlvVb2e4+NLS4YHZbb+751TAvhjx+pvOoeO6Qt2lnV2L5FRHJZrnsDXQ8zOwBJ0FS+IfZb8v9VVVjoG2mKfEhXzOPV7ORWIAdwJ9Zgqgnw8ajnkdcPy7uv4bvTYssPaOUZz2ueVnyjwEmTHed+4bU5wx4/U3nSeL/AHW/L/VXeIfZb8v9VU5tyN2rYzvv937zd3xp3hjx+pvOmLdw537Lfd9nu+NPcQ+y35f6qEEXLiL6zRALGXI7I3bVth31G6Nvm8OJBW237sEvnZfbOvZB5LvGp3gRumugbeLNs3FccNp7JUZkI7VttdUbSR4eNWnF/ut+X+qpeTs8ioUXb47dNZ7CuGPH6m86auWxnTf733m7h405xD7Lfl/qpm5cOdOy33vZ7h41TiP8MeP1N51Cx3SCW1ES7s2REVzLPzXfSIJJOwBJqZxD7Lfl/qqqwfQNu1ibmIVXzXPu9nIpIUXGUToz5Vk+FRzyOuH5d3Xy4bvTYdu48W0QEi5duMVRbbsAzicwmTCqJzMdgNpIFTrNkhRmMtzILAT4DNtVZ0f0Fbs37t5FfNcO3ZyJMG5kE6FmAY/Ad1WnF/ut+X+qop5lxXRwo+L4fD4euQsWx4/U3nRSRcPst+XzorRxImPN7Tg5Och+faSAO7TPUTD38XmAe3ajMubXZTGbL2txryPLU8p924qwGeJ2lonUD9WUfiKQmJtsYF0EyBAcTJ256zXRNpcDDV+JE4mLGy2z3liInnGUjsztMnUyRAniXcXmAK2suftEb5c3IZvZ7/8ASTMXFWztdH4vG0d+41GviKFxdsxF0GdocHlP6Crmf/K+RIWpE4mLDN2bbLJyyVECdNiOUjUyTG3LvR+JxJcC5bQIJDNsScuhXtEETz+PdJkDHWiJF3lO52kL8dyBHiO+ljEW/ej6x4ePiPmKOpx7vYQtSVNE1GN+2N7o+sedJTFW22ugzEdsaztGus1zhm5RLmiaiPibazN0CN+2NNY7+8gfjSjeQb3ANSNXjUHKd+5tPjSGJRJmmMQe1b/xn/Ku11AGEhiR3hpH8qaxFvtW9W9c8/8A6V2iBLmoXTHSow1o3WVmRSufLuqkwXjmFmSBrUnh+LfOuNYBEEkg7gmQfjWWboaVSdSlcyv6JLX4xFwEBtbKH7iHZmHvGGp9kEKPvTazTfD8W+dHD8W+dEoLiV53PBclt6/IYk9hv8LfoaWp0HwpjEW+w2req3PwNLS3oNW+dUwOzVDf6ce7fbC21e3cVu25ghbMAi4nIs05VB2IJPqxV1w/FvnTGKuJaVrjsQABJ1k8lAjVjJgAayYG9RnbBqSd6ZfLr9+g/Ysi2oVRAH4/EknUk7knU05NR8OCygsGQn7paSO6Y0nvAn4mnOH4t86pyczc5aPbf+H9Kdmo1u3231b7vPwp3h+LfOhCt6c6wjClAbTvxJVMsa3fuW/AtrrsINSujsIyDNcIa62rsPVH9xO5F2A57nUmnzYBiSTBka7HbT5n51GweKF0kpmKAkB82jMDByd6g6Ztidp3rPO53zJ4cU0xq9dP5z48idNNXD20/i/QV3h+LfOmrlvtpq33ufgK0cCTNUD9NvfvNhbavadGPFcx2bUAqyEaZrkwvswxOwq74fi3zqPi7qWVLsxA0GklmJ0VQBqzEmAPGoztg1JP3ZfLr059NY6Oow/SZvXDhLKPZ4TEXjzVPuZGG7XZnNuAGO8GtBathFCqAABAA2AqFcxAt2+JcDIWIGUHM5Y6IunrOdBAn4wJqTZUlQWzKTuM0x4TzqI1jVZlZQusy+bnn9lHVyAa5TYt+LfOu1o85ExWGt3f3lstAI1VuZUn/tHyqPa6GsKQRbaQVYevAKxBGu+gnvgU9jrt1SvDUNvM/FYEyIEZtYOw01qE3SOJ5YYRJjtCY1yg67nQz8R411pVUWfc5vLN12JJ6LsmJtsYiJ4hAjYAEwAJMDlJjeu2+i7KkEWzoCB65GszodNiR8DUc47EyP7Oo7+2D4b8o/GfwpVrH33UkWQrBypDEjQKDIMdrUx3GN6sVxx7j2dOxIXo+0J7DyQATNzNoQw7UzIIGszoKafoawd7ROs68SeZ7/En8TTeEx1+5mm0EAUgEzOcDuMSs6SIGkz3c9PxIBnDqcs7Nq0bEAfOKsVp8e4mnTsOHoWxEcNhqDIzzpHOZiBHwpVvomwpkWjP8e8Ad/cAPgB3Uw3SGJgxhl3gdsH8adsY6+WUNYABZQxziQPvMB3Cjzx73f8AY9nTsdPQ1iSeEZLZif2kyZB59xIjuNKvdF2XktbYySdTciSSxIEwNWY6e0e80w2LxQX91bZiJ0OgJGxBPKOR5geNcPSGJ0/s4GuozA6a85H6frSK/wDruSadOxY4a2ttQqKwUTAhjuSTv4k0nEXe1b0b1zyPurlJwN+4wPEthNohs07zPdt/PwpeI9a3/jP+VcrlebnRcB7i+DfSfKji+DfSfKlUVkoni+DfSfKji+DfSfKlUUAziLvYbRvVbke40pbug0bbuPlRiPUb/C36GlJsPhQBxfBvpPlVLa6Gb0prr3Ha0G4lu0wY5brKFZpPIAHKNgXbbSryio0mdKMWrDnLzUCeL4N9J8qOL4N9J8qVRVOYxbu9t9G+7yPdTvF8G+k+VN2/Xf8Ah/SnqApunei3xBTh3blqMy3IzQ1px2wBsH0ENuJNWlrKihVUqqgAAKYAAgAabACoXS3T9rCkC7mGZWKwpIYrHYB9syIXnT3R1p4z3dHb7gPZtjcIO8jm3M9wgDKibHpq8x4VOb3eW+vWOxK4vg30nypq5d7aaN97ke4U/TNz10/i/QVo8w5xfBvpPlVLhuhmXEtde472wxe1bYM2S44AuNJ+ByjlnaryqS70+Llw2LE8YOytnWOEq5S10g7g5ly8mLDkDWao5nowPM9pUaX2Wu3pczmB6GZMQ9x7j3EBY2EYMTbNwDimTvzC9yk99XXF8G+k+VUdrpkXG9Hw5fiBnFxrglrSqYZ2DeszEjKNjMxCkVd2bQVQBOneSSfEk6k0pjkXxGeU8Tjy5W1+PHe769F3wb5Gu12itHmIzMAQC8E7A5QT8NNaXlPtH8vlUXGYS3djNm0DDQHZ4DcvAba1Cfq9YMaPp8dpkjb+e/joI2lTzfYy3VyRaqZEhyR4ZSP0pLXgIm4BJIElBJG4GnKq5egLA5N+bTYaadwH+yZV/wAEs5FSHypMet96JnTwHyqxRq/l+yTVoWR/xn8vMwOXfpSHugAE3AAYAJKAEnUAaa6VBsdC2bY7IcHv7WaZBBmORA8PCu2uiLKiIJGbNqDyVlHLXRjvP8hSKNexZq0LCNYzGf4Z/SuAzs5039Xyqrbq/hzHZbQ8sw/0/wB/gI7/AMAsey384+QUDv8A9gQijV/L9kmrTuWuQ+0fy+VGU+0fy+VJW4AANdPA+Vd4o8fkfKuZs7lPtH8vlTGIU5rfaPrn2fdXPCnuKPH5HypjEXRmt7+ueR91c8KqBIyn2m/L5UZT7Tfl8q5xR4/I+VHFHj8j5VAdyn2m/L5UZT7Tfl8q5xR4/I+VHFHj8j5UAjEKcjdo+q3s9x8KWqmB2m/L5UjEXRkbf1W5HuPhSluiBv8AI+VAKyn2m/L5UZT7Tfl8q5xR4/I+VHFHj8j5UB3Kfab8vlRlPtN+XyrnFHj8j5UcUePyPlQDdtTmftH7vs93wp3Kfab8vlTNu6M77/d5Hu+FO8UePyPlQDV/BLcylxmyMHWQpysAQGHZ31NPZT7R/L5Vzijx+R8qOKPH5HyoWW7Hcp9pvy+VNXFOZO0fvez3Dwpzijx+R8qauXRnTf73I9w8KEHsp9pvy+VRL6W7Oe8xylgoZgFzNHZRdFljJgAbk1K4o8fkfKqbD9EsMS1y5dZ7SsXso2Zilx1AckkbDtZRyztUZ2wlS5zVRb57f3ryJnYtBrzKbbXCuaApuMfVtqcq9ptgFE6nnvUy1mIBJZSeXZMeBIET8Pmd6p8F0Sy4hrly61y2rM1hWzEobgHEJJGsaqvcCe+rnijx+R8qikuNlUZXO/0V9F+FwlqVD7R/L5UVwXR4/I+VcrRwIuNxLplyIXmZie9dNNFkFjJ07Mc6a/4g+WRZcSxABDTpEMRHZB7W/d40/wAN/eD6B50cJ/eD6B510Tpj+mbkFelrwBJwr6TsTrG0ArJnv+P4rTpK8wMYcqwKgZz2SCTJ5bACfj8Jl8J/eD6B50cJ/eD6B51c1Oi7kh6kN+lro/8AS3DtsTOsR92O+f8AcA6Vuz/8s/KPW7huSmmpPyOpMAzOE/vB9A86OE/vB9A86TTou4irUjP0pcBgYa4eypJmBJAJX1dSJj8DXH6QvAA8AsMqEgE5gzHUCdYHOQN+XKVwn94PoHnRw394PoHnSadF3EPUhL0pe1nDNvpBMRyk5d/h8tie/wDFruv9luaRz7+7s6xp+E90GZw394PoHnRwn94PoHnTNTou4h6/Q5gsU1wNmttbhoGbmIGokDT8PIKv+tb/AMZ/yrlc4b+8H0DzpD4dyQeJ6pkdgeyy9/cxrNpLclzRNR+G/vB9A86OG/vB9A86zG5SRNE1H4b+8H0Dzo4b+8H0DzpG4HMR6jf4W/Q0tToKjvZcgjibgj1Bz076Baf3g+gedI3BJmiaj8N/eD6B50cN/eD6B50jcEiaJqPw394PoHnRw394PoHnSNwLtntP/D+lOzUUWHBJ4m8fcHLTvpXDf3g+gedI3BImiaj8N/eD6B50cN/eD6B50jcEiaauHtp/F+gpHDf3g+gedJNhyQeJtP3Bz/GkbglTVNc6e4tw2LMi6HZXLr+6RcpNyNmkMAveTroDVjw394PoHnTaYIhmcMoZoDMLYzELosmdYqNaM7YVdNMupTp131RXWulxcb0fD5w6swus4lrSqRLmZzM5PZnQyTsIq7tWwoAEwO8kn8SdSfE1Ft4IqzMGUM8ZiLYloECTOsDSnOG/vB9A86KnVlxcSmq1Chd55/rbdskqaKjpbfncH0jzoqnEcmiai4u07ABHCdrtGJOXnl9ltoNcbB6gq7IBAgarA5QZ+Y1qGmlEyS5omoTYRz/zn+S+VK9FbT9q+k8l10gTA5bxQyS5omoPoT+/ufJfKuvhGJ/fOOeyxtHdQE2aJqEmEcb3nP4L5UkYF/f3PkvlQE+aJqE+Eck/tnHcAFEQfhJoOEf3z/JPKgJs0TUL0R/fPz5L5cqfsoVEFix7zv8AyoB6aJpFFALmiaRRQC5omkUUAuaJpFFALmiaRRQC5omkUUAuaJpFFALmiaRRQC5omkUUAuaJpFFAOA0VEu4uDAE95O3w/wB+cFAf/9k="/>
          <p:cNvSpPr>
            <a:spLocks noChangeAspect="1" noChangeArrowheads="1"/>
          </p:cNvSpPr>
          <p:nvPr/>
        </p:nvSpPr>
        <p:spPr bwMode="auto">
          <a:xfrm>
            <a:off x="155579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399" y="76200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It’s Hard to Break From the Norm…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" y="1608892"/>
            <a:ext cx="899159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0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A study by Larry Cuban showed that research going back to the 1920’s showed that only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ten percent </a:t>
            </a:r>
            <a:r>
              <a:rPr lang="en-US" sz="20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of elementary and </a:t>
            </a:r>
            <a:r>
              <a:rPr lang="en-US" sz="2000" b="1" i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five percent </a:t>
            </a:r>
            <a:r>
              <a:rPr lang="en-US" sz="20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of high school teachers make significant use of whatever new technologies are in popular use at the time </a:t>
            </a:r>
            <a:r>
              <a:rPr lang="en-US" sz="2000" b="1" u="none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(as </a:t>
            </a:r>
            <a:r>
              <a:rPr lang="en-US" sz="2000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cited in Houghton, 2004).</a:t>
            </a:r>
          </a:p>
        </p:txBody>
      </p:sp>
      <p:pic>
        <p:nvPicPr>
          <p:cNvPr id="16" name="Picture 2052" descr="royston_hmv_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12588" b="26625"/>
          <a:stretch/>
        </p:blipFill>
        <p:spPr bwMode="auto">
          <a:xfrm>
            <a:off x="444668" y="3124200"/>
            <a:ext cx="83866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3153" y="1371600"/>
            <a:ext cx="883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1663700" algn="l"/>
              </a:tabLst>
            </a:pPr>
            <a:r>
              <a:rPr lang="en-US" b="1" u="none" dirty="0">
                <a:solidFill>
                  <a:schemeClr val="tx1"/>
                </a:solidFill>
                <a:latin typeface="+mn-lt"/>
                <a:sym typeface="Wingdings" pitchFamily="2" charset="2"/>
              </a:rPr>
              <a:t>--If you plan to integrate technology successfully into your classroom, you must truly be willing to play many roles…</a:t>
            </a:r>
            <a:endParaRPr lang="en-US" b="1" u="none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839953" cy="6858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u="none" dirty="0">
                <a:solidFill>
                  <a:srgbClr val="002060"/>
                </a:solidFill>
              </a:rPr>
              <a:t>You </a:t>
            </a:r>
            <a:r>
              <a:rPr lang="en-US" u="none" dirty="0" smtClean="0">
                <a:solidFill>
                  <a:srgbClr val="002060"/>
                </a:solidFill>
              </a:rPr>
              <a:t>Must Wear Many </a:t>
            </a:r>
            <a:r>
              <a:rPr lang="en-US" u="none" dirty="0">
                <a:solidFill>
                  <a:srgbClr val="002060"/>
                </a:solidFill>
              </a:rPr>
              <a:t>“hats” 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35" y="2057400"/>
            <a:ext cx="25193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105963</TotalTime>
  <Words>518</Words>
  <Application>Microsoft Office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PBrush</vt:lpstr>
      <vt:lpstr>PowerPoint Presentation</vt:lpstr>
      <vt:lpstr>Using Augmented Reality To Skyrocket Student Engagement!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</cp:lastModifiedBy>
  <cp:revision>881</cp:revision>
  <cp:lastPrinted>2014-05-02T18:37:41Z</cp:lastPrinted>
  <dcterms:modified xsi:type="dcterms:W3CDTF">2014-08-19T15:55:04Z</dcterms:modified>
</cp:coreProperties>
</file>